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56" r:id="rId2"/>
    <p:sldId id="292" r:id="rId3"/>
    <p:sldId id="293" r:id="rId4"/>
    <p:sldId id="257" r:id="rId5"/>
    <p:sldId id="258" r:id="rId6"/>
    <p:sldId id="259" r:id="rId7"/>
    <p:sldId id="260" r:id="rId8"/>
    <p:sldId id="262" r:id="rId9"/>
    <p:sldId id="261" r:id="rId10"/>
    <p:sldId id="263" r:id="rId11"/>
    <p:sldId id="297" r:id="rId12"/>
    <p:sldId id="264" r:id="rId13"/>
    <p:sldId id="299" r:id="rId14"/>
    <p:sldId id="294" r:id="rId15"/>
    <p:sldId id="295" r:id="rId16"/>
    <p:sldId id="296" r:id="rId17"/>
    <p:sldId id="266" r:id="rId18"/>
    <p:sldId id="267" r:id="rId19"/>
    <p:sldId id="268" r:id="rId20"/>
    <p:sldId id="269" r:id="rId21"/>
    <p:sldId id="270" r:id="rId22"/>
    <p:sldId id="271" r:id="rId23"/>
    <p:sldId id="272" r:id="rId24"/>
    <p:sldId id="273" r:id="rId25"/>
    <p:sldId id="276" r:id="rId26"/>
    <p:sldId id="277" r:id="rId27"/>
    <p:sldId id="279" r:id="rId28"/>
    <p:sldId id="278" r:id="rId29"/>
    <p:sldId id="280" r:id="rId30"/>
    <p:sldId id="301" r:id="rId31"/>
    <p:sldId id="300" r:id="rId32"/>
    <p:sldId id="302" r:id="rId33"/>
    <p:sldId id="282" r:id="rId34"/>
    <p:sldId id="283" r:id="rId35"/>
    <p:sldId id="284" r:id="rId36"/>
    <p:sldId id="285" r:id="rId37"/>
    <p:sldId id="303" r:id="rId38"/>
    <p:sldId id="304" r:id="rId39"/>
    <p:sldId id="287" r:id="rId40"/>
    <p:sldId id="288" r:id="rId41"/>
    <p:sldId id="289"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29" autoAdjust="0"/>
    <p:restoredTop sz="94660"/>
  </p:normalViewPr>
  <p:slideViewPr>
    <p:cSldViewPr snapToGrid="0">
      <p:cViewPr varScale="1">
        <p:scale>
          <a:sx n="70" d="100"/>
          <a:sy n="70" d="100"/>
        </p:scale>
        <p:origin x="696" y="72"/>
      </p:cViewPr>
      <p:guideLst/>
    </p:cSldViewPr>
  </p:slideViewPr>
  <p:notesTextViewPr>
    <p:cViewPr>
      <p:scale>
        <a:sx n="1" d="1"/>
        <a:sy n="1" d="1"/>
      </p:scale>
      <p:origin x="0" y="0"/>
    </p:cViewPr>
  </p:notesTextViewPr>
  <p:sorterViewPr>
    <p:cViewPr>
      <p:scale>
        <a:sx n="150" d="100"/>
        <a:sy n="150" d="100"/>
      </p:scale>
      <p:origin x="0" y="-572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3.png>
</file>

<file path=ppt/media/image14.png>
</file>

<file path=ppt/media/image15.jpeg>
</file>

<file path=ppt/media/image16.png>
</file>

<file path=ppt/media/image2.jpeg>
</file>

<file path=ppt/media/image3.png>
</file>

<file path=ppt/media/image4.png>
</file>

<file path=ppt/media/image5.png>
</file>

<file path=ppt/media/image6.png>
</file>

<file path=ppt/media/image7.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6A9AB31-EE14-4227-B242-5424169B929C}" type="datetimeFigureOut">
              <a:rPr lang="en-US" smtClean="0"/>
              <a:t>10/28/2022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7116198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6A9AB31-EE14-4227-B242-5424169B929C}" type="datetimeFigureOut">
              <a:rPr lang="en-US" smtClean="0"/>
              <a:t>10/28/2022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219674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6A9AB31-EE14-4227-B242-5424169B929C}" type="datetimeFigureOut">
              <a:rPr lang="en-US" smtClean="0"/>
              <a:t>10/28/2022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9403099-3AD5-4745-B735-D0D737F43CC8}"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3184744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16A9AB31-EE14-4227-B242-5424169B929C}" type="datetimeFigureOut">
              <a:rPr lang="en-US" smtClean="0"/>
              <a:t>10/28/2022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24318398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16A9AB31-EE14-4227-B242-5424169B929C}" type="datetimeFigureOut">
              <a:rPr lang="en-US" smtClean="0"/>
              <a:t>10/28/2022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9403099-3AD5-4745-B735-D0D737F43CC8}"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628787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16A9AB31-EE14-4227-B242-5424169B929C}" type="datetimeFigureOut">
              <a:rPr lang="en-US" smtClean="0"/>
              <a:t>10/28/2022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13670889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6A9AB31-EE14-4227-B242-5424169B929C}" type="datetimeFigureOut">
              <a:rPr lang="en-US" smtClean="0"/>
              <a:t>10/28/2022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25761408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6A9AB31-EE14-4227-B242-5424169B929C}" type="datetimeFigureOut">
              <a:rPr lang="en-US" smtClean="0"/>
              <a:t>10/28/2022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3876315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6A9AB31-EE14-4227-B242-5424169B929C}" type="datetimeFigureOut">
              <a:rPr lang="en-US" smtClean="0"/>
              <a:t>10/28/2022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3969973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6A9AB31-EE14-4227-B242-5424169B929C}" type="datetimeFigureOut">
              <a:rPr lang="en-US" smtClean="0"/>
              <a:t>10/28/2022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2747848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6A9AB31-EE14-4227-B242-5424169B929C}" type="datetimeFigureOut">
              <a:rPr lang="en-US" smtClean="0"/>
              <a:t>10/28/2022</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956158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6A9AB31-EE14-4227-B242-5424169B929C}" type="datetimeFigureOut">
              <a:rPr lang="en-US" smtClean="0"/>
              <a:t>10/28/2022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775362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6A9AB31-EE14-4227-B242-5424169B929C}" type="datetimeFigureOut">
              <a:rPr lang="en-US" smtClean="0"/>
              <a:t>10/28/2022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3770936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A9AB31-EE14-4227-B242-5424169B929C}" type="datetimeFigureOut">
              <a:rPr lang="en-US" smtClean="0"/>
              <a:t>10/28/2022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2789960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A9AB31-EE14-4227-B242-5424169B929C}" type="datetimeFigureOut">
              <a:rPr lang="en-US" smtClean="0"/>
              <a:t>10/28/2022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3244639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A9AB31-EE14-4227-B242-5424169B929C}" type="datetimeFigureOut">
              <a:rPr lang="en-US" smtClean="0"/>
              <a:t>10/28/2022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9403099-3AD5-4745-B735-D0D737F43CC8}" type="slidenum">
              <a:rPr lang="en-US" smtClean="0"/>
              <a:t>‹#›</a:t>
            </a:fld>
            <a:endParaRPr lang="en-US"/>
          </a:p>
        </p:txBody>
      </p:sp>
    </p:spTree>
    <p:extLst>
      <p:ext uri="{BB962C8B-B14F-4D97-AF65-F5344CB8AC3E}">
        <p14:creationId xmlns:p14="http://schemas.microsoft.com/office/powerpoint/2010/main" val="1050475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16A9AB31-EE14-4227-B242-5424169B929C}" type="datetimeFigureOut">
              <a:rPr lang="en-US" smtClean="0"/>
              <a:t>10/28/2022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9403099-3AD5-4745-B735-D0D737F43CC8}" type="slidenum">
              <a:rPr lang="en-US" smtClean="0"/>
              <a:t>‹#›</a:t>
            </a:fld>
            <a:endParaRPr lang="en-US"/>
          </a:p>
        </p:txBody>
      </p:sp>
    </p:spTree>
    <p:extLst>
      <p:ext uri="{BB962C8B-B14F-4D97-AF65-F5344CB8AC3E}">
        <p14:creationId xmlns:p14="http://schemas.microsoft.com/office/powerpoint/2010/main" val="173050778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solidFill>
                  <a:srgbClr val="C00000"/>
                </a:solidFill>
              </a:rPr>
              <a:t>Application development</a:t>
            </a:r>
            <a:endParaRPr lang="en-US" dirty="0">
              <a:solidFill>
                <a:srgbClr val="C00000"/>
              </a:solidFill>
            </a:endParaRPr>
          </a:p>
        </p:txBody>
      </p:sp>
      <p:sp>
        <p:nvSpPr>
          <p:cNvPr id="7" name="Subtitle 6"/>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165905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309" y="10042"/>
            <a:ext cx="8911687" cy="735767"/>
          </a:xfrm>
        </p:spPr>
        <p:txBody>
          <a:bodyPr/>
          <a:lstStyle/>
          <a:p>
            <a:r>
              <a:rPr lang="en-US" dirty="0" smtClean="0"/>
              <a:t>Debugger in embedded system </a:t>
            </a:r>
            <a:endParaRPr lang="en-US" dirty="0"/>
          </a:p>
        </p:txBody>
      </p:sp>
      <p:sp>
        <p:nvSpPr>
          <p:cNvPr id="3" name="Content Placeholder 2"/>
          <p:cNvSpPr>
            <a:spLocks noGrp="1"/>
          </p:cNvSpPr>
          <p:nvPr>
            <p:ph idx="1"/>
          </p:nvPr>
        </p:nvSpPr>
        <p:spPr>
          <a:xfrm>
            <a:off x="984738" y="1699846"/>
            <a:ext cx="10468707" cy="4595446"/>
          </a:xfrm>
        </p:spPr>
        <p:txBody>
          <a:bodyPr>
            <a:normAutofit lnSpcReduction="10000"/>
          </a:bodyPr>
          <a:lstStyle/>
          <a:p>
            <a:pPr algn="just">
              <a:buFont typeface="Wingdings" panose="05000000000000000000" pitchFamily="2" charset="2"/>
              <a:buChar char="Ø"/>
            </a:pPr>
            <a:endParaRPr lang="en-US" sz="2800" dirty="0" smtClean="0"/>
          </a:p>
          <a:p>
            <a:pPr algn="just">
              <a:buFont typeface="Wingdings" panose="05000000000000000000" pitchFamily="2" charset="2"/>
              <a:buChar char="Ø"/>
            </a:pPr>
            <a:endParaRPr lang="en-US" sz="2800" dirty="0" smtClean="0"/>
          </a:p>
          <a:p>
            <a:pPr algn="just">
              <a:buFont typeface="Wingdings" panose="05000000000000000000" pitchFamily="2" charset="2"/>
              <a:buChar char="Ø"/>
            </a:pPr>
            <a:r>
              <a:rPr lang="en-US" sz="2600" dirty="0" smtClean="0"/>
              <a:t>A </a:t>
            </a:r>
            <a:r>
              <a:rPr lang="en-US" sz="2600" dirty="0"/>
              <a:t>low-level debugger or a machine-language </a:t>
            </a:r>
            <a:r>
              <a:rPr lang="en-US" sz="2600" dirty="0" smtClean="0"/>
              <a:t>debugger shows the corresponding  </a:t>
            </a:r>
            <a:r>
              <a:rPr lang="en-US" sz="2600" dirty="0"/>
              <a:t>line in the program</a:t>
            </a:r>
            <a:r>
              <a:rPr lang="en-US" sz="2600" dirty="0" smtClean="0"/>
              <a:t>.</a:t>
            </a:r>
          </a:p>
          <a:p>
            <a:pPr algn="just">
              <a:buFont typeface="Wingdings" panose="05000000000000000000" pitchFamily="2" charset="2"/>
              <a:buChar char="Ø"/>
            </a:pPr>
            <a:r>
              <a:rPr lang="en-US" sz="2600" dirty="0"/>
              <a:t>Similar to debugging a host based application</a:t>
            </a:r>
          </a:p>
          <a:p>
            <a:pPr algn="just">
              <a:buFont typeface="Wingdings" panose="05000000000000000000" pitchFamily="2" charset="2"/>
              <a:buChar char="Ø"/>
            </a:pPr>
            <a:r>
              <a:rPr lang="en-US" sz="2600" dirty="0" smtClean="0"/>
              <a:t>Catching </a:t>
            </a:r>
            <a:r>
              <a:rPr lang="en-US" sz="2600" dirty="0"/>
              <a:t>run-time errors is </a:t>
            </a:r>
            <a:r>
              <a:rPr lang="en-US" sz="2600" dirty="0" smtClean="0"/>
              <a:t>complex since most </a:t>
            </a:r>
            <a:r>
              <a:rPr lang="en-US" sz="2600" dirty="0"/>
              <a:t>embedded systems do not have a “screen</a:t>
            </a:r>
            <a:r>
              <a:rPr lang="en-US" sz="2600" dirty="0" smtClean="0"/>
              <a:t>”</a:t>
            </a:r>
          </a:p>
          <a:p>
            <a:pPr algn="just">
              <a:buFont typeface="Wingdings" panose="05000000000000000000" pitchFamily="2" charset="2"/>
              <a:buChar char="Ø"/>
            </a:pPr>
            <a:r>
              <a:rPr lang="en-US" sz="2600" dirty="0"/>
              <a:t>For embedded systems, we typically have supporting hardware that helps to connect, program and debug active applications on an embedded system.</a:t>
            </a:r>
          </a:p>
          <a:p>
            <a:pPr algn="just">
              <a:buFont typeface="Wingdings" panose="05000000000000000000" pitchFamily="2" charset="2"/>
              <a:buChar char="Ø"/>
            </a:pPr>
            <a:endParaRPr lang="en-US" sz="2800" dirty="0"/>
          </a:p>
        </p:txBody>
      </p:sp>
      <p:pic>
        <p:nvPicPr>
          <p:cNvPr id="4" name="Picture 3"/>
          <p:cNvPicPr>
            <a:picLocks noChangeAspect="1"/>
          </p:cNvPicPr>
          <p:nvPr/>
        </p:nvPicPr>
        <p:blipFill>
          <a:blip r:embed="rId2"/>
          <a:stretch>
            <a:fillRect/>
          </a:stretch>
        </p:blipFill>
        <p:spPr>
          <a:xfrm>
            <a:off x="7473660" y="10042"/>
            <a:ext cx="4577663" cy="2896347"/>
          </a:xfrm>
          <a:prstGeom prst="rect">
            <a:avLst/>
          </a:prstGeom>
        </p:spPr>
      </p:pic>
    </p:spTree>
    <p:extLst>
      <p:ext uri="{BB962C8B-B14F-4D97-AF65-F5344CB8AC3E}">
        <p14:creationId xmlns:p14="http://schemas.microsoft.com/office/powerpoint/2010/main" val="186380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877179"/>
          </a:xfrm>
        </p:spPr>
        <p:txBody>
          <a:bodyPr/>
          <a:lstStyle/>
          <a:p>
            <a:r>
              <a:rPr lang="en-US" dirty="0" smtClean="0"/>
              <a:t>Debugging </a:t>
            </a:r>
            <a:r>
              <a:rPr lang="en-US" dirty="0"/>
              <a:t>with Remote Debuggers</a:t>
            </a:r>
          </a:p>
        </p:txBody>
      </p:sp>
      <p:sp>
        <p:nvSpPr>
          <p:cNvPr id="3" name="Content Placeholder 2"/>
          <p:cNvSpPr>
            <a:spLocks noGrp="1"/>
          </p:cNvSpPr>
          <p:nvPr>
            <p:ph idx="1"/>
          </p:nvPr>
        </p:nvSpPr>
        <p:spPr>
          <a:xfrm>
            <a:off x="540327" y="917598"/>
            <a:ext cx="8723989" cy="5084618"/>
          </a:xfrm>
        </p:spPr>
        <p:txBody>
          <a:bodyPr>
            <a:noAutofit/>
          </a:bodyPr>
          <a:lstStyle/>
          <a:p>
            <a:pPr>
              <a:buFont typeface="Wingdings" panose="05000000000000000000" pitchFamily="2" charset="2"/>
              <a:buChar char="§"/>
            </a:pPr>
            <a:r>
              <a:rPr lang="en-US" sz="2400" dirty="0" smtClean="0"/>
              <a:t> </a:t>
            </a:r>
            <a:r>
              <a:rPr lang="en-US" sz="2000" dirty="0" smtClean="0"/>
              <a:t>Remote </a:t>
            </a:r>
            <a:r>
              <a:rPr lang="en-US" sz="2000" dirty="0"/>
              <a:t>Debugger is used to monitor/control embedded SW. </a:t>
            </a:r>
            <a:endParaRPr lang="en-US" sz="2000" dirty="0" smtClean="0"/>
          </a:p>
          <a:p>
            <a:pPr>
              <a:buFont typeface="Wingdings" panose="05000000000000000000" pitchFamily="2" charset="2"/>
              <a:buChar char="§"/>
            </a:pPr>
            <a:r>
              <a:rPr lang="en-US" sz="2000" dirty="0" smtClean="0"/>
              <a:t> It </a:t>
            </a:r>
            <a:r>
              <a:rPr lang="en-US" sz="2000" dirty="0"/>
              <a:t>is used to download, execute and debug embedded software over a communications link. </a:t>
            </a:r>
            <a:endParaRPr lang="en-US" sz="2000" dirty="0" smtClean="0"/>
          </a:p>
          <a:p>
            <a:pPr>
              <a:buFont typeface="Wingdings" panose="05000000000000000000" pitchFamily="2" charset="2"/>
              <a:buChar char="§"/>
            </a:pPr>
            <a:r>
              <a:rPr lang="en-US" sz="2000" dirty="0"/>
              <a:t>In the case of embedded systems, the debugger and the software being debugged are executing on two different computer systems.</a:t>
            </a:r>
          </a:p>
          <a:p>
            <a:pPr>
              <a:buFont typeface="Wingdings" panose="05000000000000000000" pitchFamily="2" charset="2"/>
              <a:buChar char="§"/>
            </a:pPr>
            <a:r>
              <a:rPr lang="en-US" sz="2000" dirty="0" smtClean="0"/>
              <a:t> GUI </a:t>
            </a:r>
            <a:r>
              <a:rPr lang="en-US" sz="2000" dirty="0"/>
              <a:t>debuggers typically contain several smaller windows to simultaneously show the active part of the source code, </a:t>
            </a:r>
            <a:r>
              <a:rPr lang="en-US" sz="2000" dirty="0" smtClean="0"/>
              <a:t>                    current </a:t>
            </a:r>
            <a:r>
              <a:rPr lang="en-US" sz="2000" dirty="0"/>
              <a:t>register contents, and other relevant information </a:t>
            </a:r>
            <a:r>
              <a:rPr lang="en-US" sz="2000" dirty="0" smtClean="0"/>
              <a:t>             about </a:t>
            </a:r>
            <a:r>
              <a:rPr lang="en-US" sz="2000" dirty="0"/>
              <a:t>the executing program</a:t>
            </a:r>
            <a:r>
              <a:rPr lang="en-US" sz="2000" dirty="0" smtClean="0"/>
              <a:t>.</a:t>
            </a:r>
          </a:p>
          <a:p>
            <a:pPr>
              <a:buFont typeface="Wingdings" panose="05000000000000000000" pitchFamily="2" charset="2"/>
              <a:buChar char="§"/>
            </a:pPr>
            <a:r>
              <a:rPr lang="en-US" sz="2000" dirty="0" smtClean="0"/>
              <a:t>The </a:t>
            </a:r>
            <a:r>
              <a:rPr lang="en-US" sz="2000" dirty="0"/>
              <a:t>front-end has text or GUI-based windows for source code, register contents, etc. </a:t>
            </a:r>
            <a:endParaRPr lang="en-US" sz="2000" dirty="0" smtClean="0"/>
          </a:p>
          <a:p>
            <a:pPr lvl="1">
              <a:buFont typeface="Wingdings" panose="05000000000000000000" pitchFamily="2" charset="2"/>
              <a:buChar char="§"/>
            </a:pPr>
            <a:r>
              <a:rPr lang="en-US" sz="2000" dirty="0" smtClean="0"/>
              <a:t>Backend </a:t>
            </a:r>
            <a:r>
              <a:rPr lang="en-US" sz="2000" dirty="0"/>
              <a:t>provides low-level control of target processor, runs on target processor and communicates to the front-end over a communication link</a:t>
            </a:r>
          </a:p>
        </p:txBody>
      </p:sp>
      <p:pic>
        <p:nvPicPr>
          <p:cNvPr id="4" name="Picture 3"/>
          <p:cNvPicPr>
            <a:picLocks noChangeAspect="1"/>
          </p:cNvPicPr>
          <p:nvPr/>
        </p:nvPicPr>
        <p:blipFill>
          <a:blip r:embed="rId2"/>
          <a:stretch>
            <a:fillRect/>
          </a:stretch>
        </p:blipFill>
        <p:spPr>
          <a:xfrm>
            <a:off x="8336480" y="1480305"/>
            <a:ext cx="3761735" cy="3053563"/>
          </a:xfrm>
          <a:prstGeom prst="rect">
            <a:avLst/>
          </a:prstGeom>
        </p:spPr>
      </p:pic>
    </p:spTree>
    <p:extLst>
      <p:ext uri="{BB962C8B-B14F-4D97-AF65-F5344CB8AC3E}">
        <p14:creationId xmlns:p14="http://schemas.microsoft.com/office/powerpoint/2010/main" val="556263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1263" y="459987"/>
            <a:ext cx="8911687" cy="677151"/>
          </a:xfrm>
        </p:spPr>
        <p:txBody>
          <a:bodyPr/>
          <a:lstStyle/>
          <a:p>
            <a:r>
              <a:rPr lang="en-US" dirty="0" smtClean="0"/>
              <a:t>Debugger in embedded system </a:t>
            </a:r>
            <a:endParaRPr lang="en-US" dirty="0"/>
          </a:p>
        </p:txBody>
      </p:sp>
      <p:sp>
        <p:nvSpPr>
          <p:cNvPr id="3" name="Content Placeholder 2"/>
          <p:cNvSpPr>
            <a:spLocks noGrp="1"/>
          </p:cNvSpPr>
          <p:nvPr>
            <p:ph idx="1"/>
          </p:nvPr>
        </p:nvSpPr>
        <p:spPr>
          <a:xfrm>
            <a:off x="678873" y="1465385"/>
            <a:ext cx="10476807" cy="4949269"/>
          </a:xfrm>
        </p:spPr>
        <p:txBody>
          <a:bodyPr>
            <a:normAutofit lnSpcReduction="10000"/>
          </a:bodyPr>
          <a:lstStyle/>
          <a:p>
            <a:pPr algn="just">
              <a:buFont typeface="Wingdings" panose="05000000000000000000" pitchFamily="2" charset="2"/>
              <a:buChar char="Ø"/>
            </a:pPr>
            <a:r>
              <a:rPr lang="en-US" sz="2800" dirty="0" smtClean="0"/>
              <a:t>After </a:t>
            </a:r>
            <a:r>
              <a:rPr lang="en-US" sz="2800" dirty="0"/>
              <a:t>the application is built, </a:t>
            </a:r>
            <a:r>
              <a:rPr lang="en-US" sz="2800" dirty="0" smtClean="0"/>
              <a:t>installed </a:t>
            </a:r>
            <a:r>
              <a:rPr lang="en-US" sz="2800" dirty="0"/>
              <a:t>into the platform </a:t>
            </a:r>
            <a:r>
              <a:rPr lang="en-US" sz="2800" dirty="0" smtClean="0"/>
              <a:t>using  </a:t>
            </a:r>
            <a:r>
              <a:rPr lang="en-US" sz="2800" dirty="0"/>
              <a:t>a boot loader or the programmer debugger hardware to program the flash memory. </a:t>
            </a:r>
            <a:endParaRPr lang="en-US" sz="2800" dirty="0" smtClean="0"/>
          </a:p>
          <a:p>
            <a:pPr>
              <a:buFont typeface="Wingdings" panose="05000000000000000000" pitchFamily="2" charset="2"/>
              <a:buChar char="Ø"/>
            </a:pPr>
            <a:r>
              <a:rPr lang="en-US" sz="2800" dirty="0">
                <a:solidFill>
                  <a:schemeClr val="accent2">
                    <a:lumMod val="75000"/>
                  </a:schemeClr>
                </a:solidFill>
              </a:rPr>
              <a:t>Not possible to debug many embedded systems unless they are operating at full </a:t>
            </a:r>
            <a:r>
              <a:rPr lang="en-US" sz="2800" dirty="0" smtClean="0">
                <a:solidFill>
                  <a:schemeClr val="accent2">
                    <a:lumMod val="75000"/>
                  </a:schemeClr>
                </a:solidFill>
              </a:rPr>
              <a:t>speed </a:t>
            </a:r>
            <a:endParaRPr lang="en-US" sz="2800" dirty="0">
              <a:solidFill>
                <a:schemeClr val="accent2">
                  <a:lumMod val="75000"/>
                </a:schemeClr>
              </a:solidFill>
            </a:endParaRPr>
          </a:p>
          <a:p>
            <a:pPr>
              <a:buFont typeface="Wingdings" panose="05000000000000000000" pitchFamily="2" charset="2"/>
              <a:buChar char="Ø"/>
            </a:pPr>
            <a:r>
              <a:rPr lang="en-US" sz="2800" dirty="0"/>
              <a:t> Hence </a:t>
            </a:r>
            <a:r>
              <a:rPr lang="en-US" sz="2800" dirty="0">
                <a:solidFill>
                  <a:schemeClr val="accent2">
                    <a:lumMod val="75000"/>
                  </a:schemeClr>
                </a:solidFill>
              </a:rPr>
              <a:t>debugging of an embedded system uses host computer. </a:t>
            </a:r>
          </a:p>
          <a:p>
            <a:pPr algn="just">
              <a:buFont typeface="Wingdings" panose="05000000000000000000" pitchFamily="2" charset="2"/>
              <a:buChar char="Ø"/>
            </a:pPr>
            <a:r>
              <a:rPr lang="en-US" sz="2800" dirty="0" smtClean="0"/>
              <a:t>The </a:t>
            </a:r>
            <a:r>
              <a:rPr lang="en-US" sz="2800" dirty="0"/>
              <a:t>bug application </a:t>
            </a:r>
            <a:r>
              <a:rPr lang="en-US" sz="2800" dirty="0" smtClean="0"/>
              <a:t>running </a:t>
            </a:r>
            <a:r>
              <a:rPr lang="en-US" sz="2800" dirty="0"/>
              <a:t>on a remotely connected hardware </a:t>
            </a:r>
            <a:r>
              <a:rPr lang="en-US" sz="2800" dirty="0" smtClean="0"/>
              <a:t>send </a:t>
            </a:r>
            <a:r>
              <a:rPr lang="en-US" sz="2800" dirty="0"/>
              <a:t>data back and forth between the platform and the debugger to check on the status of the program. </a:t>
            </a:r>
          </a:p>
          <a:p>
            <a:pPr algn="just"/>
            <a:endParaRPr lang="en-US" sz="2800" dirty="0" smtClean="0"/>
          </a:p>
        </p:txBody>
      </p:sp>
    </p:spTree>
    <p:extLst>
      <p:ext uri="{BB962C8B-B14F-4D97-AF65-F5344CB8AC3E}">
        <p14:creationId xmlns:p14="http://schemas.microsoft.com/office/powerpoint/2010/main" val="4046181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Debugging an embedded system</a:t>
            </a:r>
          </a:p>
        </p:txBody>
      </p:sp>
      <p:sp>
        <p:nvSpPr>
          <p:cNvPr id="3" name="Content Placeholder 2"/>
          <p:cNvSpPr>
            <a:spLocks noGrp="1"/>
          </p:cNvSpPr>
          <p:nvPr>
            <p:ph idx="1"/>
          </p:nvPr>
        </p:nvSpPr>
        <p:spPr>
          <a:xfrm>
            <a:off x="1219200" y="1524000"/>
            <a:ext cx="10175631" cy="4747846"/>
          </a:xfrm>
        </p:spPr>
        <p:txBody>
          <a:bodyPr>
            <a:normAutofit lnSpcReduction="10000"/>
          </a:bodyPr>
          <a:lstStyle/>
          <a:p>
            <a:pPr>
              <a:buFont typeface="Wingdings" panose="05000000000000000000" pitchFamily="2" charset="2"/>
              <a:buChar char="Ø"/>
            </a:pPr>
            <a:endParaRPr lang="en-US" sz="2800" dirty="0" smtClean="0"/>
          </a:p>
          <a:p>
            <a:pPr>
              <a:buFont typeface="Wingdings" panose="05000000000000000000" pitchFamily="2" charset="2"/>
              <a:buChar char="Ø"/>
            </a:pPr>
            <a:r>
              <a:rPr lang="en-US" sz="2800" dirty="0"/>
              <a:t>Debug environment</a:t>
            </a:r>
          </a:p>
          <a:p>
            <a:pPr lvl="1">
              <a:buFont typeface="Wingdings" panose="05000000000000000000" pitchFamily="2" charset="2"/>
              <a:buChar char="Ø"/>
            </a:pPr>
            <a:r>
              <a:rPr lang="en-US" sz="2600" dirty="0">
                <a:solidFill>
                  <a:srgbClr val="FF0000"/>
                </a:solidFill>
              </a:rPr>
              <a:t>Debug kernel (</a:t>
            </a:r>
            <a:r>
              <a:rPr lang="en-US" sz="2600" dirty="0"/>
              <a:t>embedded system )</a:t>
            </a:r>
            <a:r>
              <a:rPr lang="en-US" sz="2600" dirty="0">
                <a:solidFill>
                  <a:srgbClr val="FF0000"/>
                </a:solidFill>
              </a:rPr>
              <a:t>+ software application on the host machine</a:t>
            </a:r>
            <a:endParaRPr lang="en-US" sz="2600" dirty="0"/>
          </a:p>
          <a:p>
            <a:pPr>
              <a:buFont typeface="Wingdings" panose="05000000000000000000" pitchFamily="2" charset="2"/>
              <a:buChar char="Ø"/>
            </a:pPr>
            <a:r>
              <a:rPr lang="en-US" sz="2800" dirty="0" smtClean="0"/>
              <a:t>The </a:t>
            </a:r>
            <a:r>
              <a:rPr lang="en-US" sz="2800" dirty="0"/>
              <a:t>debugger typically has varying access depending on supporting hardware. </a:t>
            </a:r>
          </a:p>
          <a:p>
            <a:pPr>
              <a:buFont typeface="Wingdings" panose="05000000000000000000" pitchFamily="2" charset="2"/>
              <a:buChar char="Ø"/>
            </a:pPr>
            <a:r>
              <a:rPr lang="en-US" sz="2800" dirty="0" smtClean="0"/>
              <a:t>The </a:t>
            </a:r>
            <a:r>
              <a:rPr lang="en-US" sz="2800" dirty="0"/>
              <a:t>debugger can exist as two pieces, a </a:t>
            </a:r>
            <a:r>
              <a:rPr lang="en-US" sz="2800" dirty="0" smtClean="0">
                <a:solidFill>
                  <a:srgbClr val="FF0000"/>
                </a:solidFill>
              </a:rPr>
              <a:t>debug kernel </a:t>
            </a:r>
            <a:r>
              <a:rPr lang="en-US" sz="2800" dirty="0" smtClean="0"/>
              <a:t>in </a:t>
            </a:r>
            <a:r>
              <a:rPr lang="en-US" sz="2800" dirty="0"/>
              <a:t>the target and </a:t>
            </a:r>
            <a:r>
              <a:rPr lang="en-US" sz="2800" dirty="0" smtClean="0"/>
              <a:t>a </a:t>
            </a:r>
            <a:r>
              <a:rPr lang="en-US" sz="2800" dirty="0">
                <a:solidFill>
                  <a:srgbClr val="FF0000"/>
                </a:solidFill>
              </a:rPr>
              <a:t>software application on the host machine </a:t>
            </a:r>
            <a:r>
              <a:rPr lang="en-US" sz="2800" dirty="0"/>
              <a:t>that controls the operation through the debugger hardware. </a:t>
            </a:r>
            <a:endParaRPr lang="en-US" sz="2800" dirty="0" smtClean="0"/>
          </a:p>
          <a:p>
            <a:pPr>
              <a:buFont typeface="Wingdings" panose="05000000000000000000" pitchFamily="2" charset="2"/>
              <a:buChar char="Ø"/>
            </a:pPr>
            <a:endParaRPr lang="en-US" sz="2800" dirty="0"/>
          </a:p>
        </p:txBody>
      </p:sp>
    </p:spTree>
    <p:extLst>
      <p:ext uri="{BB962C8B-B14F-4D97-AF65-F5344CB8AC3E}">
        <p14:creationId xmlns:p14="http://schemas.microsoft.com/office/powerpoint/2010/main" val="33770991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22238"/>
            <a:ext cx="10058400" cy="715044"/>
          </a:xfrm>
        </p:spPr>
        <p:txBody>
          <a:bodyPr/>
          <a:lstStyle/>
          <a:p>
            <a:r>
              <a:rPr lang="en-US" dirty="0"/>
              <a:t> Host-Target Approach </a:t>
            </a:r>
          </a:p>
        </p:txBody>
      </p:sp>
      <p:sp>
        <p:nvSpPr>
          <p:cNvPr id="3" name="Content Placeholder 2"/>
          <p:cNvSpPr>
            <a:spLocks noGrp="1"/>
          </p:cNvSpPr>
          <p:nvPr>
            <p:ph idx="1"/>
          </p:nvPr>
        </p:nvSpPr>
        <p:spPr>
          <a:xfrm>
            <a:off x="521465" y="1123721"/>
            <a:ext cx="10896811" cy="5034708"/>
          </a:xfrm>
        </p:spPr>
        <p:txBody>
          <a:bodyPr/>
          <a:lstStyle/>
          <a:p>
            <a:r>
              <a:rPr lang="en-US" sz="2800" dirty="0" smtClean="0"/>
              <a:t>Host-target </a:t>
            </a:r>
            <a:r>
              <a:rPr lang="en-US" sz="2800" dirty="0"/>
              <a:t>operating systems are popularly being deployed in embedded applications. </a:t>
            </a:r>
            <a:endParaRPr lang="en-US" sz="2800" dirty="0" smtClean="0"/>
          </a:p>
          <a:p>
            <a:r>
              <a:rPr lang="en-US" sz="2800" dirty="0" smtClean="0"/>
              <a:t>Here </a:t>
            </a:r>
            <a:r>
              <a:rPr lang="en-US" sz="2800" dirty="0"/>
              <a:t>the real- time application development is done on a host </a:t>
            </a:r>
            <a:r>
              <a:rPr lang="en-US" sz="2800" dirty="0" smtClean="0"/>
              <a:t>machine( either </a:t>
            </a:r>
            <a:r>
              <a:rPr lang="en-US" sz="2800" dirty="0"/>
              <a:t>a traditional Unix </a:t>
            </a:r>
            <a:r>
              <a:rPr lang="en-US" sz="2800" dirty="0" smtClean="0"/>
              <a:t>OS/ </a:t>
            </a:r>
            <a:r>
              <a:rPr lang="en-US" sz="2800" dirty="0"/>
              <a:t>an Windows </a:t>
            </a:r>
            <a:r>
              <a:rPr lang="en-US" sz="2800" dirty="0" smtClean="0"/>
              <a:t>system)</a:t>
            </a:r>
          </a:p>
          <a:p>
            <a:r>
              <a:rPr lang="en-US" sz="2800" dirty="0" smtClean="0"/>
              <a:t> </a:t>
            </a:r>
            <a:r>
              <a:rPr lang="en-US" sz="2800" dirty="0"/>
              <a:t>The real-time application </a:t>
            </a:r>
            <a:r>
              <a:rPr lang="en-US" sz="2800" dirty="0" smtClean="0"/>
              <a:t>developed </a:t>
            </a:r>
            <a:r>
              <a:rPr lang="en-US" sz="2800" dirty="0"/>
              <a:t>on the </a:t>
            </a:r>
            <a:r>
              <a:rPr lang="en-US" sz="2800" dirty="0" smtClean="0"/>
              <a:t>host is </a:t>
            </a:r>
            <a:r>
              <a:rPr lang="en-US" sz="2800" dirty="0"/>
              <a:t>downloaded onto a target board that is to </a:t>
            </a:r>
            <a:r>
              <a:rPr lang="en-US" sz="2800" dirty="0" smtClean="0"/>
              <a:t> be </a:t>
            </a:r>
            <a:r>
              <a:rPr lang="en-US" sz="2800" dirty="0"/>
              <a:t>embedded in a real-time system</a:t>
            </a:r>
            <a:r>
              <a:rPr lang="en-US" sz="2800" dirty="0" smtClean="0"/>
              <a:t>.</a:t>
            </a:r>
          </a:p>
          <a:p>
            <a:r>
              <a:rPr lang="en-US" sz="2800" dirty="0" smtClean="0"/>
              <a:t> </a:t>
            </a:r>
            <a:r>
              <a:rPr lang="en-US" sz="2800" dirty="0"/>
              <a:t>A ROM-resident small real-time kernel is used in the target </a:t>
            </a:r>
            <a:r>
              <a:rPr lang="en-US" sz="2800" dirty="0" smtClean="0"/>
              <a:t>board</a:t>
            </a:r>
            <a:r>
              <a:rPr lang="en-US" sz="2800" dirty="0"/>
              <a:t>.</a:t>
            </a:r>
          </a:p>
        </p:txBody>
      </p:sp>
      <p:sp>
        <p:nvSpPr>
          <p:cNvPr id="4" name="Date Placeholder 3"/>
          <p:cNvSpPr>
            <a:spLocks noGrp="1"/>
          </p:cNvSpPr>
          <p:nvPr>
            <p:ph type="dt" sz="half" idx="10"/>
          </p:nvPr>
        </p:nvSpPr>
        <p:spPr/>
        <p:txBody>
          <a:bodyPr/>
          <a:lstStyle/>
          <a:p>
            <a:fld id="{9ECD1584-1074-4ED3-836C-A9AF60DC3266}" type="datetime1">
              <a:rPr lang="en-US" altLang="en-US" smtClean="0">
                <a:solidFill>
                  <a:srgbClr val="000000"/>
                </a:solidFill>
              </a:rPr>
              <a:pPr/>
              <a:t>10/28/2022</a:t>
            </a:fld>
            <a:endParaRPr lang="en-US" altLang="en-US">
              <a:solidFill>
                <a:srgbClr val="000000"/>
              </a:solidFill>
            </a:endParaRPr>
          </a:p>
        </p:txBody>
      </p:sp>
      <p:sp>
        <p:nvSpPr>
          <p:cNvPr id="5" name="Slide Number Placeholder 4"/>
          <p:cNvSpPr>
            <a:spLocks noGrp="1"/>
          </p:cNvSpPr>
          <p:nvPr>
            <p:ph type="sldNum" sz="quarter" idx="12"/>
          </p:nvPr>
        </p:nvSpPr>
        <p:spPr/>
        <p:txBody>
          <a:bodyPr/>
          <a:lstStyle/>
          <a:p>
            <a:fld id="{CF30E9A4-682B-418C-A8DE-8FE93189F9CA}" type="slidenum">
              <a:rPr lang="en-US" altLang="en-US" smtClean="0">
                <a:solidFill>
                  <a:srgbClr val="000000"/>
                </a:solidFill>
              </a:rPr>
              <a:pPr/>
              <a:t>14</a:t>
            </a:fld>
            <a:endParaRPr lang="en-US" altLang="en-US">
              <a:solidFill>
                <a:srgbClr val="000000"/>
              </a:solidFill>
            </a:endParaRPr>
          </a:p>
        </p:txBody>
      </p:sp>
    </p:spTree>
    <p:extLst>
      <p:ext uri="{BB962C8B-B14F-4D97-AF65-F5344CB8AC3E}">
        <p14:creationId xmlns:p14="http://schemas.microsoft.com/office/powerpoint/2010/main" val="11555289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sz="3200" b="0" dirty="0"/>
              <a:t>Schematic Representation of a Host-Target System </a:t>
            </a:r>
            <a:endParaRPr lang="en-US" sz="3600" b="0" dirty="0"/>
          </a:p>
        </p:txBody>
      </p:sp>
      <p:pic>
        <p:nvPicPr>
          <p:cNvPr id="6" name="Content Placeholder 5"/>
          <p:cNvPicPr>
            <a:picLocks noGrp="1" noChangeAspect="1"/>
          </p:cNvPicPr>
          <p:nvPr>
            <p:ph idx="1"/>
          </p:nvPr>
        </p:nvPicPr>
        <p:blipFill>
          <a:blip r:embed="rId2"/>
          <a:stretch>
            <a:fillRect/>
          </a:stretch>
        </p:blipFill>
        <p:spPr>
          <a:xfrm>
            <a:off x="3287311" y="2741281"/>
            <a:ext cx="4357165" cy="2967756"/>
          </a:xfrm>
          <a:prstGeom prst="rect">
            <a:avLst/>
          </a:prstGeom>
        </p:spPr>
      </p:pic>
      <p:sp>
        <p:nvSpPr>
          <p:cNvPr id="4" name="Date Placeholder 3"/>
          <p:cNvSpPr>
            <a:spLocks noGrp="1"/>
          </p:cNvSpPr>
          <p:nvPr>
            <p:ph type="dt" sz="half" idx="10"/>
          </p:nvPr>
        </p:nvSpPr>
        <p:spPr/>
        <p:txBody>
          <a:bodyPr/>
          <a:lstStyle/>
          <a:p>
            <a:fld id="{9ECD1584-1074-4ED3-836C-A9AF60DC3266}" type="datetime1">
              <a:rPr lang="en-US" altLang="en-US" smtClean="0">
                <a:solidFill>
                  <a:srgbClr val="000000"/>
                </a:solidFill>
              </a:rPr>
              <a:pPr/>
              <a:t>10/28/2022</a:t>
            </a:fld>
            <a:endParaRPr lang="en-US" altLang="en-US">
              <a:solidFill>
                <a:srgbClr val="000000"/>
              </a:solidFill>
            </a:endParaRPr>
          </a:p>
        </p:txBody>
      </p:sp>
      <p:sp>
        <p:nvSpPr>
          <p:cNvPr id="5" name="Slide Number Placeholder 4"/>
          <p:cNvSpPr>
            <a:spLocks noGrp="1"/>
          </p:cNvSpPr>
          <p:nvPr>
            <p:ph type="sldNum" sz="quarter" idx="12"/>
          </p:nvPr>
        </p:nvSpPr>
        <p:spPr/>
        <p:txBody>
          <a:bodyPr/>
          <a:lstStyle/>
          <a:p>
            <a:fld id="{CF30E9A4-682B-418C-A8DE-8FE93189F9CA}" type="slidenum">
              <a:rPr lang="en-US" altLang="en-US" smtClean="0">
                <a:solidFill>
                  <a:srgbClr val="000000"/>
                </a:solidFill>
              </a:rPr>
              <a:pPr/>
              <a:t>15</a:t>
            </a:fld>
            <a:endParaRPr lang="en-US" altLang="en-US">
              <a:solidFill>
                <a:srgbClr val="000000"/>
              </a:solidFill>
            </a:endParaRPr>
          </a:p>
        </p:txBody>
      </p:sp>
      <p:sp>
        <p:nvSpPr>
          <p:cNvPr id="7" name="Rectangle 6"/>
          <p:cNvSpPr/>
          <p:nvPr/>
        </p:nvSpPr>
        <p:spPr>
          <a:xfrm>
            <a:off x="7190342" y="2062435"/>
            <a:ext cx="4057879" cy="3416320"/>
          </a:xfrm>
          <a:prstGeom prst="rect">
            <a:avLst/>
          </a:prstGeom>
        </p:spPr>
        <p:txBody>
          <a:bodyPr wrap="square">
            <a:spAutoFit/>
          </a:bodyPr>
          <a:lstStyle/>
          <a:p>
            <a:r>
              <a:rPr lang="en-US" dirty="0"/>
              <a:t> </a:t>
            </a:r>
            <a:r>
              <a:rPr lang="en-US" dirty="0" smtClean="0"/>
              <a:t>Real-time  </a:t>
            </a:r>
            <a:r>
              <a:rPr lang="en-US" dirty="0"/>
              <a:t>operating  system  running  on  the </a:t>
            </a:r>
            <a:r>
              <a:rPr lang="en-US" dirty="0" smtClean="0"/>
              <a:t>target </a:t>
            </a:r>
            <a:r>
              <a:rPr lang="en-US" dirty="0"/>
              <a:t>board be kept as small and simple as possible.  </a:t>
            </a:r>
            <a:endParaRPr lang="en-US" dirty="0" smtClean="0"/>
          </a:p>
          <a:p>
            <a:endParaRPr lang="en-US" dirty="0" smtClean="0"/>
          </a:p>
          <a:p>
            <a:r>
              <a:rPr lang="en-US" dirty="0" smtClean="0"/>
              <a:t>OS on the  </a:t>
            </a:r>
            <a:r>
              <a:rPr lang="en-US" dirty="0"/>
              <a:t>target  board  would  lack  virtual  memory  management  support,  neither  does  it  support  any </a:t>
            </a:r>
            <a:r>
              <a:rPr lang="en-US" dirty="0" smtClean="0"/>
              <a:t> utilities </a:t>
            </a:r>
            <a:r>
              <a:rPr lang="en-US" dirty="0"/>
              <a:t>such as compilers, program editors, etc</a:t>
            </a:r>
            <a:r>
              <a:rPr lang="en-US" dirty="0" smtClean="0"/>
              <a:t>.</a:t>
            </a:r>
          </a:p>
          <a:p>
            <a:endParaRPr lang="en-US" dirty="0" smtClean="0"/>
          </a:p>
          <a:p>
            <a:r>
              <a:rPr lang="en-US" dirty="0" smtClean="0"/>
              <a:t> The </a:t>
            </a:r>
            <a:r>
              <a:rPr lang="en-US" dirty="0"/>
              <a:t>processor on the target board would run the </a:t>
            </a:r>
            <a:r>
              <a:rPr lang="en-US" dirty="0" smtClean="0"/>
              <a:t>real-time  OS</a:t>
            </a:r>
            <a:endParaRPr lang="en-US" dirty="0"/>
          </a:p>
        </p:txBody>
      </p:sp>
      <p:sp>
        <p:nvSpPr>
          <p:cNvPr id="8" name="Rectangle 7"/>
          <p:cNvSpPr/>
          <p:nvPr/>
        </p:nvSpPr>
        <p:spPr>
          <a:xfrm>
            <a:off x="220339" y="2062435"/>
            <a:ext cx="3234061" cy="2862322"/>
          </a:xfrm>
          <a:prstGeom prst="rect">
            <a:avLst/>
          </a:prstGeom>
        </p:spPr>
        <p:txBody>
          <a:bodyPr wrap="square">
            <a:spAutoFit/>
          </a:bodyPr>
          <a:lstStyle/>
          <a:p>
            <a:pPr algn="just"/>
            <a:r>
              <a:rPr lang="en-US" dirty="0"/>
              <a:t>The  host  system  must  have  the  program  development  environment,  including  compilers, </a:t>
            </a:r>
            <a:r>
              <a:rPr lang="en-US" dirty="0" smtClean="0"/>
              <a:t>editors</a:t>
            </a:r>
            <a:r>
              <a:rPr lang="en-US" dirty="0"/>
              <a:t>, library, cross-compilers, debuggers etc</a:t>
            </a:r>
            <a:r>
              <a:rPr lang="en-US" dirty="0" smtClean="0"/>
              <a:t>.</a:t>
            </a:r>
          </a:p>
          <a:p>
            <a:pPr algn="just"/>
            <a:r>
              <a:rPr lang="en-US" dirty="0" smtClean="0"/>
              <a:t> </a:t>
            </a:r>
            <a:r>
              <a:rPr lang="en-US" dirty="0"/>
              <a:t>These are memory demanding applications that </a:t>
            </a:r>
          </a:p>
          <a:p>
            <a:pPr algn="just"/>
            <a:r>
              <a:rPr lang="en-US" dirty="0"/>
              <a:t>require virtual memory support. </a:t>
            </a:r>
          </a:p>
        </p:txBody>
      </p:sp>
    </p:spTree>
    <p:extLst>
      <p:ext uri="{BB962C8B-B14F-4D97-AF65-F5344CB8AC3E}">
        <p14:creationId xmlns:p14="http://schemas.microsoft.com/office/powerpoint/2010/main" val="797607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1296" y="209320"/>
            <a:ext cx="10058400" cy="778660"/>
          </a:xfrm>
        </p:spPr>
        <p:txBody>
          <a:bodyPr/>
          <a:lstStyle/>
          <a:p>
            <a:r>
              <a:rPr lang="en-US" sz="3200" b="0" dirty="0"/>
              <a:t>Host-Target System</a:t>
            </a:r>
            <a:endParaRPr lang="en-US" sz="3200" dirty="0"/>
          </a:p>
        </p:txBody>
      </p:sp>
      <p:sp>
        <p:nvSpPr>
          <p:cNvPr id="3" name="Content Placeholder 2"/>
          <p:cNvSpPr>
            <a:spLocks noGrp="1"/>
          </p:cNvSpPr>
          <p:nvPr>
            <p:ph idx="1"/>
          </p:nvPr>
        </p:nvSpPr>
        <p:spPr>
          <a:xfrm>
            <a:off x="411296" y="1484236"/>
            <a:ext cx="10058400" cy="5221364"/>
          </a:xfrm>
        </p:spPr>
        <p:txBody>
          <a:bodyPr/>
          <a:lstStyle/>
          <a:p>
            <a:r>
              <a:rPr lang="en-US" sz="2400" dirty="0"/>
              <a:t>The real-time program is developed on the host. It is then </a:t>
            </a:r>
            <a:r>
              <a:rPr lang="en-US" sz="2400" dirty="0" smtClean="0"/>
              <a:t>cross-compiled </a:t>
            </a:r>
            <a:r>
              <a:rPr lang="en-US" sz="2400" dirty="0"/>
              <a:t>to generate code for the target processor.  </a:t>
            </a:r>
            <a:endParaRPr lang="en-US" sz="2400" dirty="0" smtClean="0"/>
          </a:p>
          <a:p>
            <a:r>
              <a:rPr lang="en-US" sz="2400" dirty="0" smtClean="0"/>
              <a:t>Subsequently</a:t>
            </a:r>
            <a:r>
              <a:rPr lang="en-US" sz="2400" dirty="0"/>
              <a:t>, the executable module is </a:t>
            </a:r>
            <a:r>
              <a:rPr lang="en-US" sz="2400" dirty="0" smtClean="0"/>
              <a:t>downloaded </a:t>
            </a:r>
            <a:r>
              <a:rPr lang="en-US" sz="2400" dirty="0"/>
              <a:t>to the target board.   </a:t>
            </a:r>
            <a:endParaRPr lang="en-US" sz="2400" dirty="0" smtClean="0"/>
          </a:p>
          <a:p>
            <a:r>
              <a:rPr lang="en-US" sz="2400" dirty="0" smtClean="0"/>
              <a:t>Tasks  </a:t>
            </a:r>
            <a:r>
              <a:rPr lang="en-US" sz="2400" dirty="0"/>
              <a:t>are  executed  on  the  target board and the execution </a:t>
            </a:r>
            <a:r>
              <a:rPr lang="en-US" sz="2400" dirty="0" smtClean="0"/>
              <a:t>is controlled  </a:t>
            </a:r>
            <a:r>
              <a:rPr lang="en-US" sz="2400" dirty="0"/>
              <a:t>at  the  host  side  using  a  symbolic  cross-debugger</a:t>
            </a:r>
            <a:r>
              <a:rPr lang="en-US" sz="2400" dirty="0" smtClean="0"/>
              <a:t>.</a:t>
            </a:r>
          </a:p>
          <a:p>
            <a:r>
              <a:rPr lang="en-US" sz="2400" dirty="0" smtClean="0"/>
              <a:t> </a:t>
            </a:r>
            <a:r>
              <a:rPr lang="en-US" sz="2400" dirty="0"/>
              <a:t>Once  the  program  works </a:t>
            </a:r>
            <a:r>
              <a:rPr lang="en-US" sz="2400" dirty="0" smtClean="0"/>
              <a:t>successfully</a:t>
            </a:r>
            <a:r>
              <a:rPr lang="en-US" sz="2400" dirty="0"/>
              <a:t>,  it  is  fused  on  a  ROM  or  flash  memory  and  becomes  ready  to  be  deployed  in </a:t>
            </a:r>
            <a:r>
              <a:rPr lang="en-US" sz="2400" dirty="0" smtClean="0"/>
              <a:t>applications</a:t>
            </a:r>
            <a:r>
              <a:rPr lang="en-US" sz="2400" dirty="0"/>
              <a:t>. </a:t>
            </a:r>
          </a:p>
          <a:p>
            <a:r>
              <a:rPr lang="en-US" sz="2400" dirty="0"/>
              <a:t>Commercial examples of host-target real-time operating systems include PSOS, </a:t>
            </a:r>
            <a:r>
              <a:rPr lang="en-US" sz="2400" dirty="0" err="1"/>
              <a:t>VxWorks,and</a:t>
            </a:r>
            <a:r>
              <a:rPr lang="en-US" sz="2400" dirty="0"/>
              <a:t> VRTX</a:t>
            </a:r>
          </a:p>
        </p:txBody>
      </p:sp>
      <p:sp>
        <p:nvSpPr>
          <p:cNvPr id="4" name="Date Placeholder 3"/>
          <p:cNvSpPr>
            <a:spLocks noGrp="1"/>
          </p:cNvSpPr>
          <p:nvPr>
            <p:ph type="dt" sz="half" idx="10"/>
          </p:nvPr>
        </p:nvSpPr>
        <p:spPr/>
        <p:txBody>
          <a:bodyPr/>
          <a:lstStyle/>
          <a:p>
            <a:fld id="{9ECD1584-1074-4ED3-836C-A9AF60DC3266}" type="datetime1">
              <a:rPr lang="en-US" altLang="en-US" smtClean="0">
                <a:solidFill>
                  <a:srgbClr val="000000"/>
                </a:solidFill>
              </a:rPr>
              <a:pPr/>
              <a:t>10/28/2022</a:t>
            </a:fld>
            <a:endParaRPr lang="en-US" altLang="en-US">
              <a:solidFill>
                <a:srgbClr val="000000"/>
              </a:solidFill>
            </a:endParaRPr>
          </a:p>
        </p:txBody>
      </p:sp>
      <p:sp>
        <p:nvSpPr>
          <p:cNvPr id="5" name="Slide Number Placeholder 4"/>
          <p:cNvSpPr>
            <a:spLocks noGrp="1"/>
          </p:cNvSpPr>
          <p:nvPr>
            <p:ph type="sldNum" sz="quarter" idx="12"/>
          </p:nvPr>
        </p:nvSpPr>
        <p:spPr/>
        <p:txBody>
          <a:bodyPr/>
          <a:lstStyle/>
          <a:p>
            <a:fld id="{CF30E9A4-682B-418C-A8DE-8FE93189F9CA}" type="slidenum">
              <a:rPr lang="en-US" altLang="en-US" smtClean="0">
                <a:solidFill>
                  <a:srgbClr val="000000"/>
                </a:solidFill>
              </a:rPr>
              <a:pPr/>
              <a:t>16</a:t>
            </a:fld>
            <a:endParaRPr lang="en-US" altLang="en-US">
              <a:solidFill>
                <a:srgbClr val="000000"/>
              </a:solidFill>
            </a:endParaRPr>
          </a:p>
        </p:txBody>
      </p:sp>
    </p:spTree>
    <p:extLst>
      <p:ext uri="{BB962C8B-B14F-4D97-AF65-F5344CB8AC3E}">
        <p14:creationId xmlns:p14="http://schemas.microsoft.com/office/powerpoint/2010/main" val="4000793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10872" t="33518" r="22149" b="1738"/>
          <a:stretch/>
        </p:blipFill>
        <p:spPr>
          <a:xfrm>
            <a:off x="1450464" y="543524"/>
            <a:ext cx="10344113" cy="5805055"/>
          </a:xfrm>
          <a:prstGeom prst="rect">
            <a:avLst/>
          </a:prstGeom>
        </p:spPr>
      </p:pic>
    </p:spTree>
    <p:extLst>
      <p:ext uri="{BB962C8B-B14F-4D97-AF65-F5344CB8AC3E}">
        <p14:creationId xmlns:p14="http://schemas.microsoft.com/office/powerpoint/2010/main" val="3953076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t="15919"/>
          <a:stretch/>
        </p:blipFill>
        <p:spPr>
          <a:xfrm>
            <a:off x="622350" y="293077"/>
            <a:ext cx="10330201" cy="6012872"/>
          </a:xfrm>
          <a:prstGeom prst="rect">
            <a:avLst/>
          </a:prstGeom>
        </p:spPr>
      </p:pic>
    </p:spTree>
    <p:extLst>
      <p:ext uri="{BB962C8B-B14F-4D97-AF65-F5344CB8AC3E}">
        <p14:creationId xmlns:p14="http://schemas.microsoft.com/office/powerpoint/2010/main" val="16317827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debugging methods</a:t>
            </a:r>
            <a:br>
              <a:rPr lang="en-US" dirty="0"/>
            </a:br>
            <a:endParaRPr lang="en-US" dirty="0"/>
          </a:p>
        </p:txBody>
      </p:sp>
      <p:sp>
        <p:nvSpPr>
          <p:cNvPr id="3" name="Content Placeholder 2"/>
          <p:cNvSpPr>
            <a:spLocks noGrp="1"/>
          </p:cNvSpPr>
          <p:nvPr>
            <p:ph idx="1"/>
          </p:nvPr>
        </p:nvSpPr>
        <p:spPr>
          <a:xfrm>
            <a:off x="1085354" y="1531460"/>
            <a:ext cx="9946061" cy="4677603"/>
          </a:xfrm>
        </p:spPr>
        <p:txBody>
          <a:bodyPr>
            <a:noAutofit/>
          </a:bodyPr>
          <a:lstStyle/>
          <a:p>
            <a:r>
              <a:rPr lang="en-US" sz="2400" dirty="0" smtClean="0"/>
              <a:t>There </a:t>
            </a:r>
            <a:r>
              <a:rPr lang="en-US" sz="2400" dirty="0"/>
              <a:t>are many ways to debug hardware:</a:t>
            </a:r>
          </a:p>
          <a:p>
            <a:pPr>
              <a:buFont typeface="Wingdings" panose="05000000000000000000" pitchFamily="2" charset="2"/>
              <a:buChar char="Ø"/>
            </a:pPr>
            <a:r>
              <a:rPr lang="en-US" sz="2400" dirty="0" smtClean="0"/>
              <a:t>ICE</a:t>
            </a:r>
            <a:endParaRPr lang="en-US" sz="2400" dirty="0"/>
          </a:p>
          <a:p>
            <a:pPr>
              <a:buFont typeface="Wingdings" panose="05000000000000000000" pitchFamily="2" charset="2"/>
              <a:buChar char="Ø"/>
            </a:pPr>
            <a:r>
              <a:rPr lang="en-US" sz="2400" dirty="0" smtClean="0"/>
              <a:t>ICD</a:t>
            </a:r>
            <a:endParaRPr lang="en-US" sz="2400" dirty="0"/>
          </a:p>
          <a:p>
            <a:pPr>
              <a:buFont typeface="Wingdings" panose="05000000000000000000" pitchFamily="2" charset="2"/>
              <a:buChar char="Ø"/>
            </a:pPr>
            <a:r>
              <a:rPr lang="en-US" sz="2400" dirty="0" smtClean="0"/>
              <a:t>Simulation</a:t>
            </a:r>
            <a:endParaRPr lang="en-US" sz="2400" dirty="0"/>
          </a:p>
          <a:p>
            <a:pPr>
              <a:buFont typeface="Wingdings" panose="05000000000000000000" pitchFamily="2" charset="2"/>
              <a:buChar char="Ø"/>
            </a:pPr>
            <a:r>
              <a:rPr lang="en-US" sz="2400" dirty="0"/>
              <a:t>Serial </a:t>
            </a:r>
            <a:r>
              <a:rPr lang="en-US" sz="2400" dirty="0" smtClean="0"/>
              <a:t>RS232</a:t>
            </a:r>
            <a:endParaRPr lang="en-US" sz="2400" dirty="0"/>
          </a:p>
          <a:p>
            <a:pPr>
              <a:buFont typeface="Wingdings" panose="05000000000000000000" pitchFamily="2" charset="2"/>
              <a:buChar char="Ø"/>
            </a:pPr>
            <a:r>
              <a:rPr lang="en-US" sz="2400" dirty="0" smtClean="0"/>
              <a:t>LCD</a:t>
            </a:r>
            <a:endParaRPr lang="en-US" sz="2400" dirty="0"/>
          </a:p>
          <a:p>
            <a:pPr>
              <a:buFont typeface="Wingdings" panose="05000000000000000000" pitchFamily="2" charset="2"/>
              <a:buChar char="Ø"/>
            </a:pPr>
            <a:r>
              <a:rPr lang="en-US" sz="2400" dirty="0" smtClean="0"/>
              <a:t>LED</a:t>
            </a:r>
            <a:endParaRPr lang="en-US" sz="2400" dirty="0"/>
          </a:p>
          <a:p>
            <a:pPr>
              <a:buFont typeface="Wingdings" panose="05000000000000000000" pitchFamily="2" charset="2"/>
              <a:buChar char="Ø"/>
            </a:pPr>
            <a:r>
              <a:rPr lang="en-US" sz="2400" dirty="0"/>
              <a:t>Hardware </a:t>
            </a:r>
            <a:r>
              <a:rPr lang="en-US" sz="2400" dirty="0" smtClean="0"/>
              <a:t>pins</a:t>
            </a:r>
            <a:endParaRPr lang="en-US" sz="2400" dirty="0"/>
          </a:p>
          <a:p>
            <a:pPr>
              <a:buFont typeface="Wingdings" panose="05000000000000000000" pitchFamily="2" charset="2"/>
              <a:buChar char="Ø"/>
            </a:pPr>
            <a:r>
              <a:rPr lang="en-US" sz="2400" dirty="0"/>
              <a:t>Logic </a:t>
            </a:r>
            <a:r>
              <a:rPr lang="en-US" sz="2400" dirty="0" smtClean="0"/>
              <a:t>Analyzer</a:t>
            </a:r>
            <a:endParaRPr lang="en-US" sz="2400" dirty="0"/>
          </a:p>
        </p:txBody>
      </p:sp>
      <p:pic>
        <p:nvPicPr>
          <p:cNvPr id="4" name="Picture 3"/>
          <p:cNvPicPr>
            <a:picLocks noChangeAspect="1"/>
          </p:cNvPicPr>
          <p:nvPr/>
        </p:nvPicPr>
        <p:blipFill>
          <a:blip r:embed="rId2"/>
          <a:stretch>
            <a:fillRect/>
          </a:stretch>
        </p:blipFill>
        <p:spPr>
          <a:xfrm>
            <a:off x="5799512" y="2290309"/>
            <a:ext cx="4572396" cy="2859272"/>
          </a:xfrm>
          <a:prstGeom prst="rect">
            <a:avLst/>
          </a:prstGeom>
        </p:spPr>
      </p:pic>
    </p:spTree>
    <p:extLst>
      <p:ext uri="{BB962C8B-B14F-4D97-AF65-F5344CB8AC3E}">
        <p14:creationId xmlns:p14="http://schemas.microsoft.com/office/powerpoint/2010/main" val="2276010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2071854" y="624110"/>
            <a:ext cx="9432758" cy="6233890"/>
          </a:xfrm>
          <a:prstGeom prst="rect">
            <a:avLst/>
          </a:prstGeom>
        </p:spPr>
      </p:pic>
    </p:spTree>
    <p:extLst>
      <p:ext uri="{BB962C8B-B14F-4D97-AF65-F5344CB8AC3E}">
        <p14:creationId xmlns:p14="http://schemas.microsoft.com/office/powerpoint/2010/main" val="9316863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23096" y="154879"/>
            <a:ext cx="8911687" cy="699363"/>
          </a:xfrm>
        </p:spPr>
        <p:txBody>
          <a:bodyPr/>
          <a:lstStyle/>
          <a:p>
            <a:r>
              <a:rPr lang="en-US" dirty="0"/>
              <a:t>Debugging Tools</a:t>
            </a:r>
          </a:p>
        </p:txBody>
      </p:sp>
      <p:pic>
        <p:nvPicPr>
          <p:cNvPr id="4" name="Content Placeholder 3"/>
          <p:cNvPicPr>
            <a:picLocks noGrp="1" noChangeAspect="1"/>
          </p:cNvPicPr>
          <p:nvPr>
            <p:ph idx="1"/>
          </p:nvPr>
        </p:nvPicPr>
        <p:blipFill>
          <a:blip r:embed="rId2"/>
          <a:stretch>
            <a:fillRect/>
          </a:stretch>
        </p:blipFill>
        <p:spPr>
          <a:xfrm>
            <a:off x="7291754" y="1507758"/>
            <a:ext cx="3989989" cy="2834069"/>
          </a:xfrm>
          <a:prstGeom prst="rect">
            <a:avLst/>
          </a:prstGeom>
        </p:spPr>
      </p:pic>
      <p:sp>
        <p:nvSpPr>
          <p:cNvPr id="5" name="Rectangle 4"/>
          <p:cNvSpPr/>
          <p:nvPr/>
        </p:nvSpPr>
        <p:spPr>
          <a:xfrm>
            <a:off x="2909273" y="4995343"/>
            <a:ext cx="6258789" cy="1938992"/>
          </a:xfrm>
          <a:prstGeom prst="rect">
            <a:avLst/>
          </a:prstGeom>
        </p:spPr>
        <p:txBody>
          <a:bodyPr wrap="square">
            <a:spAutoFit/>
          </a:bodyPr>
          <a:lstStyle/>
          <a:p>
            <a:r>
              <a:rPr lang="en-US" sz="2400" dirty="0" smtClean="0"/>
              <a:t>Different </a:t>
            </a:r>
            <a:r>
              <a:rPr lang="en-US" sz="2400" dirty="0"/>
              <a:t>debugging options. </a:t>
            </a:r>
            <a:endParaRPr lang="en-US" sz="2400" dirty="0" smtClean="0"/>
          </a:p>
          <a:p>
            <a:pPr marL="457200" indent="-457200">
              <a:buFont typeface="+mj-lt"/>
              <a:buAutoNum type="arabicPeriod"/>
            </a:pPr>
            <a:r>
              <a:rPr lang="en-US" sz="2400" dirty="0" smtClean="0"/>
              <a:t>Simulators </a:t>
            </a:r>
          </a:p>
          <a:p>
            <a:pPr marL="342900" indent="-342900">
              <a:buFont typeface="+mj-lt"/>
              <a:buAutoNum type="arabicPeriod"/>
            </a:pPr>
            <a:r>
              <a:rPr lang="en-US" sz="2400" dirty="0" smtClean="0"/>
              <a:t>Using </a:t>
            </a:r>
            <a:r>
              <a:rPr lang="en-US" sz="2400" dirty="0"/>
              <a:t>remote target processors</a:t>
            </a:r>
            <a:r>
              <a:rPr lang="en-US" sz="2400" dirty="0" smtClean="0"/>
              <a:t>.</a:t>
            </a:r>
          </a:p>
          <a:p>
            <a:pPr marL="342900" indent="-342900">
              <a:buFont typeface="+mj-lt"/>
              <a:buAutoNum type="arabicPeriod"/>
            </a:pPr>
            <a:r>
              <a:rPr lang="en-US" sz="2400" dirty="0"/>
              <a:t>In circuit </a:t>
            </a:r>
            <a:r>
              <a:rPr lang="en-US" sz="2400" dirty="0" smtClean="0"/>
              <a:t>emulators(ICE) </a:t>
            </a:r>
            <a:endParaRPr lang="en-US" sz="2400" dirty="0"/>
          </a:p>
          <a:p>
            <a:pPr marL="342900" indent="-342900">
              <a:buFont typeface="+mj-lt"/>
              <a:buAutoNum type="arabicPeriod"/>
            </a:pPr>
            <a:endParaRPr lang="en-US" sz="2400" dirty="0"/>
          </a:p>
        </p:txBody>
      </p:sp>
      <p:pic>
        <p:nvPicPr>
          <p:cNvPr id="3" name="Picture 2"/>
          <p:cNvPicPr>
            <a:picLocks noChangeAspect="1"/>
          </p:cNvPicPr>
          <p:nvPr/>
        </p:nvPicPr>
        <p:blipFill>
          <a:blip r:embed="rId3"/>
          <a:stretch>
            <a:fillRect/>
          </a:stretch>
        </p:blipFill>
        <p:spPr>
          <a:xfrm>
            <a:off x="971268" y="1028299"/>
            <a:ext cx="5754385" cy="3792987"/>
          </a:xfrm>
          <a:prstGeom prst="rect">
            <a:avLst/>
          </a:prstGeom>
        </p:spPr>
      </p:pic>
    </p:spTree>
    <p:extLst>
      <p:ext uri="{BB962C8B-B14F-4D97-AF65-F5344CB8AC3E}">
        <p14:creationId xmlns:p14="http://schemas.microsoft.com/office/powerpoint/2010/main" val="3633137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Debugging with simulators </a:t>
            </a:r>
          </a:p>
        </p:txBody>
      </p:sp>
      <p:sp>
        <p:nvSpPr>
          <p:cNvPr id="3" name="Content Placeholder 2"/>
          <p:cNvSpPr>
            <a:spLocks noGrp="1"/>
          </p:cNvSpPr>
          <p:nvPr>
            <p:ph idx="1"/>
          </p:nvPr>
        </p:nvSpPr>
        <p:spPr>
          <a:xfrm>
            <a:off x="1498964" y="1652954"/>
            <a:ext cx="9415219" cy="4302370"/>
          </a:xfrm>
        </p:spPr>
        <p:txBody>
          <a:bodyPr>
            <a:normAutofit/>
          </a:bodyPr>
          <a:lstStyle/>
          <a:p>
            <a:pPr>
              <a:buFont typeface="Wingdings" panose="05000000000000000000" pitchFamily="2" charset="2"/>
              <a:buChar char="Ø"/>
            </a:pPr>
            <a:r>
              <a:rPr lang="en-US" sz="2800" dirty="0"/>
              <a:t>Simulator is a host-based program that simulates functionality and instruction set of target processor</a:t>
            </a:r>
            <a:r>
              <a:rPr lang="en-US" sz="2800" dirty="0" smtClean="0"/>
              <a:t>.</a:t>
            </a:r>
          </a:p>
          <a:p>
            <a:pPr>
              <a:buFont typeface="Wingdings" panose="05000000000000000000" pitchFamily="2" charset="2"/>
              <a:buChar char="Ø"/>
            </a:pPr>
            <a:r>
              <a:rPr lang="en-US" sz="2800" dirty="0" smtClean="0"/>
              <a:t> </a:t>
            </a:r>
            <a:r>
              <a:rPr lang="en-US" sz="2800" dirty="0"/>
              <a:t>The front-end has text or GUI-based windows for source code, register contents, etc</a:t>
            </a:r>
            <a:r>
              <a:rPr lang="en-US" sz="2800" dirty="0" smtClean="0"/>
              <a:t>.</a:t>
            </a:r>
          </a:p>
          <a:p>
            <a:pPr>
              <a:buFont typeface="Wingdings" panose="05000000000000000000" pitchFamily="2" charset="2"/>
              <a:buChar char="Ø"/>
            </a:pPr>
            <a:r>
              <a:rPr lang="en-US" sz="2800" dirty="0" smtClean="0"/>
              <a:t> </a:t>
            </a:r>
            <a:r>
              <a:rPr lang="en-US" sz="2800" dirty="0"/>
              <a:t>Simulators are valuable during early stages of development. </a:t>
            </a:r>
            <a:endParaRPr lang="en-US" sz="2800" dirty="0" smtClean="0"/>
          </a:p>
          <a:p>
            <a:pPr>
              <a:buFont typeface="Wingdings" panose="05000000000000000000" pitchFamily="2" charset="2"/>
              <a:buChar char="Ø"/>
            </a:pPr>
            <a:r>
              <a:rPr lang="en-US" sz="2800" dirty="0" smtClean="0">
                <a:solidFill>
                  <a:srgbClr val="FF0000"/>
                </a:solidFill>
              </a:rPr>
              <a:t>Disadvantage</a:t>
            </a:r>
            <a:r>
              <a:rPr lang="en-US" sz="2800" dirty="0" smtClean="0"/>
              <a:t> </a:t>
            </a:r>
            <a:r>
              <a:rPr lang="en-US" sz="2800" dirty="0"/>
              <a:t>of this method is that, it </a:t>
            </a:r>
            <a:r>
              <a:rPr lang="en-US" sz="2800" dirty="0">
                <a:solidFill>
                  <a:srgbClr val="FF0000"/>
                </a:solidFill>
              </a:rPr>
              <a:t>only simulates the processor, and not the peripherals. </a:t>
            </a:r>
          </a:p>
        </p:txBody>
      </p:sp>
    </p:spTree>
    <p:extLst>
      <p:ext uri="{BB962C8B-B14F-4D97-AF65-F5344CB8AC3E}">
        <p14:creationId xmlns:p14="http://schemas.microsoft.com/office/powerpoint/2010/main" val="5274654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1098852"/>
          </a:xfrm>
        </p:spPr>
        <p:txBody>
          <a:bodyPr/>
          <a:lstStyle/>
          <a:p>
            <a:r>
              <a:rPr lang="en-US" dirty="0"/>
              <a:t>In Circuit </a:t>
            </a:r>
            <a:r>
              <a:rPr lang="en-US" dirty="0" smtClean="0"/>
              <a:t>Emulator(ICE)</a:t>
            </a:r>
            <a:endParaRPr lang="en-US" dirty="0"/>
          </a:p>
        </p:txBody>
      </p:sp>
      <p:sp>
        <p:nvSpPr>
          <p:cNvPr id="3" name="Content Placeholder 2"/>
          <p:cNvSpPr>
            <a:spLocks noGrp="1"/>
          </p:cNvSpPr>
          <p:nvPr>
            <p:ph idx="1"/>
          </p:nvPr>
        </p:nvSpPr>
        <p:spPr>
          <a:xfrm>
            <a:off x="268139" y="1385455"/>
            <a:ext cx="8986697" cy="4921559"/>
          </a:xfrm>
        </p:spPr>
        <p:txBody>
          <a:bodyPr/>
          <a:lstStyle/>
          <a:p>
            <a:pPr>
              <a:buFont typeface="Wingdings" panose="05000000000000000000" pitchFamily="2" charset="2"/>
              <a:buChar char="Ø"/>
            </a:pPr>
            <a:r>
              <a:rPr lang="en-US" sz="2800" dirty="0" smtClean="0"/>
              <a:t>The </a:t>
            </a:r>
            <a:r>
              <a:rPr lang="en-US" sz="2800" b="1" dirty="0">
                <a:solidFill>
                  <a:srgbClr val="C00000"/>
                </a:solidFill>
              </a:rPr>
              <a:t>In Circuit Emulator </a:t>
            </a:r>
            <a:r>
              <a:rPr lang="en-US" sz="2800" dirty="0"/>
              <a:t>is the most expensive way to debug </a:t>
            </a:r>
            <a:r>
              <a:rPr lang="en-US" sz="2800" dirty="0" smtClean="0"/>
              <a:t>the </a:t>
            </a:r>
            <a:r>
              <a:rPr lang="en-US" sz="2800" dirty="0"/>
              <a:t>hardware</a:t>
            </a:r>
            <a:r>
              <a:rPr lang="en-US" sz="2800" dirty="0" smtClean="0"/>
              <a:t>.</a:t>
            </a:r>
          </a:p>
          <a:p>
            <a:pPr>
              <a:buFont typeface="Wingdings" panose="05000000000000000000" pitchFamily="2" charset="2"/>
              <a:buChar char="Ø"/>
            </a:pPr>
            <a:r>
              <a:rPr lang="en-US" sz="2800" dirty="0" smtClean="0"/>
              <a:t> It is a </a:t>
            </a:r>
            <a:r>
              <a:rPr lang="en-US" sz="2800" dirty="0"/>
              <a:t>special processor that physically takes the place of the normal processor. </a:t>
            </a:r>
            <a:endParaRPr lang="en-US" sz="2800" dirty="0" smtClean="0"/>
          </a:p>
          <a:p>
            <a:pPr>
              <a:buFont typeface="Wingdings" panose="05000000000000000000" pitchFamily="2" charset="2"/>
              <a:buChar char="Ø"/>
            </a:pPr>
            <a:r>
              <a:rPr lang="en-US" sz="2800" dirty="0" smtClean="0"/>
              <a:t>This </a:t>
            </a:r>
            <a:r>
              <a:rPr lang="en-US" sz="2800" dirty="0"/>
              <a:t>special processor allows software access to the internal operation of the processor </a:t>
            </a:r>
            <a:endParaRPr lang="en-US" sz="2800" dirty="0" smtClean="0"/>
          </a:p>
          <a:p>
            <a:pPr>
              <a:buFont typeface="Wingdings" panose="05000000000000000000" pitchFamily="2" charset="2"/>
              <a:buChar char="Ø"/>
            </a:pPr>
            <a:r>
              <a:rPr lang="en-US" sz="2800" dirty="0" smtClean="0"/>
              <a:t>breakpoints can be  </a:t>
            </a:r>
            <a:r>
              <a:rPr lang="en-US" sz="2800" dirty="0"/>
              <a:t>set </a:t>
            </a:r>
            <a:r>
              <a:rPr lang="en-US" sz="2800" dirty="0" smtClean="0"/>
              <a:t>on </a:t>
            </a:r>
            <a:r>
              <a:rPr lang="en-US" sz="2800" dirty="0"/>
              <a:t>hardware </a:t>
            </a:r>
            <a:r>
              <a:rPr lang="en-US" sz="2800" dirty="0" smtClean="0"/>
              <a:t>modules</a:t>
            </a:r>
          </a:p>
          <a:p>
            <a:endParaRPr lang="en-US" dirty="0"/>
          </a:p>
          <a:p>
            <a:endParaRPr lang="en-US" dirty="0"/>
          </a:p>
        </p:txBody>
      </p:sp>
      <p:pic>
        <p:nvPicPr>
          <p:cNvPr id="4" name="Picture 3"/>
          <p:cNvPicPr>
            <a:picLocks noChangeAspect="1"/>
          </p:cNvPicPr>
          <p:nvPr/>
        </p:nvPicPr>
        <p:blipFill>
          <a:blip r:embed="rId2"/>
          <a:stretch>
            <a:fillRect/>
          </a:stretch>
        </p:blipFill>
        <p:spPr>
          <a:xfrm>
            <a:off x="9254836" y="2524555"/>
            <a:ext cx="2590801" cy="3143539"/>
          </a:xfrm>
          <a:prstGeom prst="rect">
            <a:avLst/>
          </a:prstGeom>
        </p:spPr>
      </p:pic>
    </p:spTree>
    <p:extLst>
      <p:ext uri="{BB962C8B-B14F-4D97-AF65-F5344CB8AC3E}">
        <p14:creationId xmlns:p14="http://schemas.microsoft.com/office/powerpoint/2010/main" val="13075161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Debugging with(In Circuit Emulator) ICE</a:t>
            </a:r>
          </a:p>
        </p:txBody>
      </p:sp>
      <p:sp>
        <p:nvSpPr>
          <p:cNvPr id="3" name="Content Placeholder 2"/>
          <p:cNvSpPr>
            <a:spLocks noGrp="1"/>
          </p:cNvSpPr>
          <p:nvPr>
            <p:ph idx="1"/>
          </p:nvPr>
        </p:nvSpPr>
        <p:spPr>
          <a:xfrm>
            <a:off x="1723292" y="2133600"/>
            <a:ext cx="9781320" cy="3777622"/>
          </a:xfrm>
        </p:spPr>
        <p:txBody>
          <a:bodyPr>
            <a:normAutofit fontScale="92500"/>
          </a:bodyPr>
          <a:lstStyle/>
          <a:p>
            <a:pPr>
              <a:buFont typeface="Wingdings" panose="05000000000000000000" pitchFamily="2" charset="2"/>
              <a:buChar char="Ø"/>
            </a:pPr>
            <a:r>
              <a:rPr lang="en-US" sz="2400" dirty="0"/>
              <a:t>In-Circuit Emulator (ICE) takes the place of the target processor. </a:t>
            </a:r>
            <a:endParaRPr lang="en-US" sz="2400" dirty="0" smtClean="0"/>
          </a:p>
          <a:p>
            <a:pPr>
              <a:buFont typeface="Wingdings" panose="05000000000000000000" pitchFamily="2" charset="2"/>
              <a:buChar char="Ø"/>
            </a:pPr>
            <a:r>
              <a:rPr lang="en-US" sz="2400" dirty="0" smtClean="0"/>
              <a:t>It </a:t>
            </a:r>
            <a:r>
              <a:rPr lang="en-US" sz="2400" dirty="0"/>
              <a:t>contains a </a:t>
            </a:r>
            <a:r>
              <a:rPr lang="en-US" sz="2400" dirty="0">
                <a:solidFill>
                  <a:srgbClr val="FF0000"/>
                </a:solidFill>
              </a:rPr>
              <a:t>copy </a:t>
            </a:r>
            <a:r>
              <a:rPr lang="en-US" sz="2400" dirty="0" smtClean="0">
                <a:solidFill>
                  <a:srgbClr val="FF0000"/>
                </a:solidFill>
              </a:rPr>
              <a:t>of target </a:t>
            </a:r>
            <a:r>
              <a:rPr lang="en-US" sz="2400" dirty="0">
                <a:solidFill>
                  <a:srgbClr val="FF0000"/>
                </a:solidFill>
              </a:rPr>
              <a:t>processor, plus RAM, ROM, and its own embedded software. </a:t>
            </a:r>
            <a:endParaRPr lang="en-US" sz="2400" dirty="0" smtClean="0">
              <a:solidFill>
                <a:srgbClr val="FF0000"/>
              </a:solidFill>
            </a:endParaRPr>
          </a:p>
          <a:p>
            <a:pPr>
              <a:buFont typeface="Wingdings" panose="05000000000000000000" pitchFamily="2" charset="2"/>
              <a:buChar char="Ø"/>
            </a:pPr>
            <a:r>
              <a:rPr lang="en-US" sz="2400" dirty="0" smtClean="0"/>
              <a:t>It </a:t>
            </a:r>
            <a:r>
              <a:rPr lang="en-US" sz="2400" dirty="0"/>
              <a:t>allows </a:t>
            </a:r>
            <a:r>
              <a:rPr lang="en-US" sz="2400" dirty="0" smtClean="0"/>
              <a:t>to examine </a:t>
            </a:r>
            <a:r>
              <a:rPr lang="en-US" sz="2400" dirty="0"/>
              <a:t>the state of the processor while the program is running</a:t>
            </a:r>
            <a:r>
              <a:rPr lang="en-US" sz="2400" dirty="0" smtClean="0"/>
              <a:t>.</a:t>
            </a:r>
          </a:p>
          <a:p>
            <a:pPr>
              <a:buFont typeface="Wingdings" panose="05000000000000000000" pitchFamily="2" charset="2"/>
              <a:buChar char="Ø"/>
            </a:pPr>
            <a:r>
              <a:rPr lang="en-US" sz="2400" dirty="0" smtClean="0"/>
              <a:t> </a:t>
            </a:r>
            <a:r>
              <a:rPr lang="en-US" sz="2400" dirty="0"/>
              <a:t>It uses the </a:t>
            </a:r>
            <a:r>
              <a:rPr lang="en-US" sz="2400" dirty="0" smtClean="0"/>
              <a:t>remote debugger </a:t>
            </a:r>
            <a:r>
              <a:rPr lang="en-US" sz="2400" dirty="0"/>
              <a:t>for human interface. </a:t>
            </a:r>
            <a:endParaRPr lang="en-US" sz="2400" dirty="0" smtClean="0"/>
          </a:p>
          <a:p>
            <a:pPr>
              <a:buFont typeface="Wingdings" panose="05000000000000000000" pitchFamily="2" charset="2"/>
              <a:buChar char="Ø"/>
            </a:pPr>
            <a:r>
              <a:rPr lang="en-US" sz="2400" dirty="0" smtClean="0"/>
              <a:t>It </a:t>
            </a:r>
            <a:r>
              <a:rPr lang="en-US" sz="2400" dirty="0"/>
              <a:t>has </a:t>
            </a:r>
            <a:r>
              <a:rPr lang="en-US" sz="2400" dirty="0" smtClean="0"/>
              <a:t>real time tracing.</a:t>
            </a:r>
          </a:p>
          <a:p>
            <a:pPr>
              <a:buFont typeface="Wingdings" panose="05000000000000000000" pitchFamily="2" charset="2"/>
              <a:buChar char="Ø"/>
            </a:pPr>
            <a:r>
              <a:rPr lang="en-US" sz="2400" dirty="0" smtClean="0"/>
              <a:t> </a:t>
            </a:r>
            <a:r>
              <a:rPr lang="en-US" sz="2400" dirty="0"/>
              <a:t>It stores the information about each processor cycle which is executed.</a:t>
            </a:r>
          </a:p>
        </p:txBody>
      </p:sp>
    </p:spTree>
    <p:extLst>
      <p:ext uri="{BB962C8B-B14F-4D97-AF65-F5344CB8AC3E}">
        <p14:creationId xmlns:p14="http://schemas.microsoft.com/office/powerpoint/2010/main" val="25725232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2"/>
          <a:srcRect l="2373" t="16887" r="-2373" b="-10875"/>
          <a:stretch/>
        </p:blipFill>
        <p:spPr>
          <a:xfrm>
            <a:off x="762000" y="166254"/>
            <a:ext cx="10522452" cy="6179127"/>
          </a:xfrm>
          <a:prstGeom prst="rect">
            <a:avLst/>
          </a:prstGeom>
        </p:spPr>
      </p:pic>
      <p:sp>
        <p:nvSpPr>
          <p:cNvPr id="3" name="TextBox 2"/>
          <p:cNvSpPr txBox="1"/>
          <p:nvPr/>
        </p:nvSpPr>
        <p:spPr>
          <a:xfrm>
            <a:off x="1435100" y="6184900"/>
            <a:ext cx="1790700" cy="343932"/>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12998194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455" y="286603"/>
            <a:ext cx="11069781" cy="1450757"/>
          </a:xfrm>
        </p:spPr>
        <p:txBody>
          <a:bodyPr>
            <a:normAutofit/>
          </a:bodyPr>
          <a:lstStyle/>
          <a:p>
            <a:r>
              <a:rPr lang="en-US" sz="4400" dirty="0"/>
              <a:t>(In Circuit Debug) </a:t>
            </a:r>
            <a:r>
              <a:rPr lang="en-US" sz="4400" dirty="0" smtClean="0"/>
              <a:t>aka (BDM </a:t>
            </a:r>
            <a:r>
              <a:rPr lang="en-US" sz="4400" dirty="0"/>
              <a:t>- Background Debug Mode</a:t>
            </a:r>
          </a:p>
        </p:txBody>
      </p:sp>
      <p:sp>
        <p:nvSpPr>
          <p:cNvPr id="3" name="Content Placeholder 2"/>
          <p:cNvSpPr>
            <a:spLocks noGrp="1"/>
          </p:cNvSpPr>
          <p:nvPr>
            <p:ph idx="1"/>
          </p:nvPr>
        </p:nvSpPr>
        <p:spPr>
          <a:xfrm>
            <a:off x="720436" y="1737360"/>
            <a:ext cx="10875818" cy="4608022"/>
          </a:xfrm>
        </p:spPr>
        <p:txBody>
          <a:bodyPr>
            <a:normAutofit fontScale="92500" lnSpcReduction="10000"/>
          </a:bodyPr>
          <a:lstStyle/>
          <a:p>
            <a:pPr>
              <a:buFont typeface="Wingdings" panose="05000000000000000000" pitchFamily="2" charset="2"/>
              <a:buChar char="Ø"/>
            </a:pPr>
            <a:r>
              <a:rPr lang="en-US" sz="2800" dirty="0" smtClean="0"/>
              <a:t>An </a:t>
            </a:r>
            <a:r>
              <a:rPr lang="en-US" sz="2800" dirty="0"/>
              <a:t>in-circuit debugger is a hardware device, connected between a PC and the target microcontroller test system, and is used to debug real-time applications faster and easier. </a:t>
            </a:r>
          </a:p>
          <a:p>
            <a:pPr>
              <a:buFont typeface="Wingdings" panose="05000000000000000000" pitchFamily="2" charset="2"/>
              <a:buChar char="Ø"/>
            </a:pPr>
            <a:r>
              <a:rPr lang="en-US" sz="2800" dirty="0"/>
              <a:t>With in-circuit debugging, a monitor program runs in the </a:t>
            </a:r>
            <a:r>
              <a:rPr lang="en-US" sz="2800" dirty="0" smtClean="0"/>
              <a:t>microcontroller </a:t>
            </a:r>
            <a:r>
              <a:rPr lang="en-US" sz="2800" dirty="0"/>
              <a:t>in the test </a:t>
            </a:r>
            <a:r>
              <a:rPr lang="en-US" sz="2800" dirty="0" smtClean="0"/>
              <a:t>circuit</a:t>
            </a:r>
          </a:p>
          <a:p>
            <a:pPr>
              <a:buFont typeface="Wingdings" panose="05000000000000000000" pitchFamily="2" charset="2"/>
              <a:buChar char="Ø"/>
            </a:pPr>
            <a:r>
              <a:rPr lang="en-US" sz="2800" dirty="0">
                <a:solidFill>
                  <a:schemeClr val="tx1"/>
                </a:solidFill>
              </a:rPr>
              <a:t>The interface allows a </a:t>
            </a:r>
            <a:r>
              <a:rPr lang="en-US" sz="2800" i="1" dirty="0">
                <a:solidFill>
                  <a:srgbClr val="FF0000"/>
                </a:solidFill>
              </a:rPr>
              <a:t>Host</a:t>
            </a:r>
            <a:r>
              <a:rPr lang="en-US" sz="2800" dirty="0">
                <a:solidFill>
                  <a:srgbClr val="FF0000"/>
                </a:solidFill>
              </a:rPr>
              <a:t> to manage and query a </a:t>
            </a:r>
            <a:r>
              <a:rPr lang="en-US" sz="2800" i="1" dirty="0">
                <a:solidFill>
                  <a:srgbClr val="FF0000"/>
                </a:solidFill>
              </a:rPr>
              <a:t>target</a:t>
            </a:r>
            <a:r>
              <a:rPr lang="en-US" sz="2800" dirty="0">
                <a:solidFill>
                  <a:schemeClr val="tx1"/>
                </a:solidFill>
              </a:rPr>
              <a:t>. </a:t>
            </a:r>
            <a:endParaRPr lang="en-US" sz="2800" dirty="0" smtClean="0">
              <a:solidFill>
                <a:schemeClr val="tx1"/>
              </a:solidFill>
            </a:endParaRPr>
          </a:p>
          <a:p>
            <a:pPr>
              <a:buFont typeface="Wingdings" panose="05000000000000000000" pitchFamily="2" charset="2"/>
              <a:buChar char="Ø"/>
            </a:pPr>
            <a:r>
              <a:rPr lang="en-US" sz="2800" dirty="0" smtClean="0"/>
              <a:t>Allows single </a:t>
            </a:r>
            <a:r>
              <a:rPr lang="en-US" sz="2800" dirty="0"/>
              <a:t>step </a:t>
            </a:r>
            <a:r>
              <a:rPr lang="en-US" sz="2800" dirty="0" smtClean="0"/>
              <a:t>walk through </a:t>
            </a:r>
            <a:r>
              <a:rPr lang="en-US" sz="2800" dirty="0"/>
              <a:t>code actually running in the target </a:t>
            </a:r>
            <a:r>
              <a:rPr lang="en-US" sz="2800" dirty="0" smtClean="0"/>
              <a:t>processor</a:t>
            </a:r>
          </a:p>
          <a:p>
            <a:pPr>
              <a:buFont typeface="Wingdings" panose="05000000000000000000" pitchFamily="2" charset="2"/>
              <a:buChar char="Ø"/>
            </a:pPr>
            <a:r>
              <a:rPr lang="en-US" sz="2800" dirty="0" smtClean="0"/>
              <a:t>For </a:t>
            </a:r>
            <a:r>
              <a:rPr lang="en-US" sz="2800" dirty="0"/>
              <a:t>ICD the processor has a small amount of built in hardware that can halt the processor when the program reaches a specific address. </a:t>
            </a:r>
            <a:endParaRPr lang="en-US" sz="2800" dirty="0" smtClean="0"/>
          </a:p>
          <a:p>
            <a:pPr>
              <a:buFont typeface="Wingdings" panose="05000000000000000000" pitchFamily="2" charset="2"/>
              <a:buChar char="Ø"/>
            </a:pPr>
            <a:endParaRPr lang="en-US" sz="2800" dirty="0" smtClean="0"/>
          </a:p>
          <a:p>
            <a:endParaRPr lang="en-US" dirty="0"/>
          </a:p>
        </p:txBody>
      </p:sp>
    </p:spTree>
    <p:extLst>
      <p:ext uri="{BB962C8B-B14F-4D97-AF65-F5344CB8AC3E}">
        <p14:creationId xmlns:p14="http://schemas.microsoft.com/office/powerpoint/2010/main" val="34669722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2"/>
          <a:srcRect t="15552"/>
          <a:stretch/>
        </p:blipFill>
        <p:spPr>
          <a:xfrm>
            <a:off x="969818" y="231185"/>
            <a:ext cx="10185862" cy="6100342"/>
          </a:xfrm>
          <a:prstGeom prst="rect">
            <a:avLst/>
          </a:prstGeom>
        </p:spPr>
      </p:pic>
    </p:spTree>
    <p:extLst>
      <p:ext uri="{BB962C8B-B14F-4D97-AF65-F5344CB8AC3E}">
        <p14:creationId xmlns:p14="http://schemas.microsoft.com/office/powerpoint/2010/main" val="19503425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(In Circuit Debug) aka (BDM - Background Debug Mode</a:t>
            </a:r>
          </a:p>
        </p:txBody>
      </p:sp>
      <p:sp>
        <p:nvSpPr>
          <p:cNvPr id="3" name="Content Placeholder 2"/>
          <p:cNvSpPr>
            <a:spLocks noGrp="1"/>
          </p:cNvSpPr>
          <p:nvPr>
            <p:ph idx="1"/>
          </p:nvPr>
        </p:nvSpPr>
        <p:spPr>
          <a:xfrm>
            <a:off x="1768596" y="2180492"/>
            <a:ext cx="8915400" cy="3777622"/>
          </a:xfrm>
        </p:spPr>
        <p:txBody>
          <a:bodyPr>
            <a:normAutofit fontScale="92500" lnSpcReduction="10000"/>
          </a:bodyPr>
          <a:lstStyle/>
          <a:p>
            <a:pPr>
              <a:buFont typeface="Wingdings" panose="05000000000000000000" pitchFamily="2" charset="2"/>
              <a:buChar char="Ø"/>
            </a:pPr>
            <a:r>
              <a:rPr lang="en-US" sz="2800" dirty="0" smtClean="0"/>
              <a:t>The </a:t>
            </a:r>
            <a:r>
              <a:rPr lang="en-US" sz="2800" dirty="0"/>
              <a:t>software can then read back all the registers and processor state. </a:t>
            </a:r>
            <a:endParaRPr lang="en-US" sz="2800" dirty="0" smtClean="0"/>
          </a:p>
          <a:p>
            <a:pPr>
              <a:buFont typeface="Wingdings" panose="05000000000000000000" pitchFamily="2" charset="2"/>
              <a:buChar char="Ø"/>
            </a:pPr>
            <a:r>
              <a:rPr lang="en-US" sz="2800" dirty="0" smtClean="0"/>
              <a:t>Since </a:t>
            </a:r>
            <a:r>
              <a:rPr lang="en-US" sz="2800" dirty="0"/>
              <a:t>all processors that support ICD have the ICD hardware built in, the only extra cost is the ICD communication hardware (between the PC and the processor/microcontroller).</a:t>
            </a:r>
          </a:p>
          <a:p>
            <a:pPr>
              <a:buFont typeface="Wingdings" panose="05000000000000000000" pitchFamily="2" charset="2"/>
              <a:buChar char="Ø"/>
            </a:pPr>
            <a:r>
              <a:rPr lang="en-US" sz="2800" dirty="0"/>
              <a:t>Other than  ICE or ICD there are several choices for getting debug data out of the microcontroller. Namely </a:t>
            </a:r>
            <a:r>
              <a:rPr lang="en-US" sz="2800" dirty="0">
                <a:solidFill>
                  <a:srgbClr val="FF0000"/>
                </a:solidFill>
              </a:rPr>
              <a:t>RS232, an LCD or a port pin</a:t>
            </a:r>
            <a:r>
              <a:rPr lang="en-US" sz="2800" dirty="0"/>
              <a:t>.</a:t>
            </a:r>
          </a:p>
          <a:p>
            <a:endParaRPr lang="en-US" sz="2800" dirty="0"/>
          </a:p>
        </p:txBody>
      </p:sp>
    </p:spTree>
    <p:extLst>
      <p:ext uri="{BB962C8B-B14F-4D97-AF65-F5344CB8AC3E}">
        <p14:creationId xmlns:p14="http://schemas.microsoft.com/office/powerpoint/2010/main" val="16122795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12448" y="939086"/>
            <a:ext cx="10490662" cy="5318905"/>
          </a:xfrm>
        </p:spPr>
        <p:txBody>
          <a:bodyPr>
            <a:normAutofit fontScale="92500" lnSpcReduction="20000"/>
          </a:bodyPr>
          <a:lstStyle/>
          <a:p>
            <a:r>
              <a:rPr lang="en-US" sz="2800" dirty="0">
                <a:solidFill>
                  <a:schemeClr val="tx1"/>
                </a:solidFill>
              </a:rPr>
              <a:t> It requires a single wire and specialized electronics in the system being debugged. </a:t>
            </a:r>
            <a:endParaRPr lang="en-US" sz="2800" dirty="0" smtClean="0">
              <a:solidFill>
                <a:schemeClr val="tx1"/>
              </a:solidFill>
            </a:endParaRPr>
          </a:p>
          <a:p>
            <a:r>
              <a:rPr lang="en-US" sz="2800" dirty="0">
                <a:solidFill>
                  <a:schemeClr val="tx1"/>
                </a:solidFill>
              </a:rPr>
              <a:t>No special hardware is required in the host; a simple bidirectional I/O pin is sufficient.</a:t>
            </a:r>
          </a:p>
          <a:p>
            <a:r>
              <a:rPr lang="en-US" sz="2800" dirty="0" smtClean="0"/>
              <a:t>The </a:t>
            </a:r>
            <a:r>
              <a:rPr lang="en-US" sz="2800" dirty="0"/>
              <a:t>signals used by BDM to communicate data to and from the target are initiated by the host processor. The host negates the transmission line, and then either</a:t>
            </a:r>
          </a:p>
          <a:p>
            <a:pPr lvl="1">
              <a:buFont typeface="Wingdings" panose="05000000000000000000" pitchFamily="2" charset="2"/>
              <a:buChar char="§"/>
            </a:pPr>
            <a:r>
              <a:rPr lang="en-US" sz="2600" dirty="0" smtClean="0"/>
              <a:t>Asserts </a:t>
            </a:r>
            <a:r>
              <a:rPr lang="en-US" sz="2600" dirty="0"/>
              <a:t>the line sooner, to output a 1</a:t>
            </a:r>
            <a:r>
              <a:rPr lang="en-US" sz="2600" dirty="0" smtClean="0"/>
              <a:t>, OR  </a:t>
            </a:r>
            <a:r>
              <a:rPr lang="en-US" sz="2600" dirty="0"/>
              <a:t>later, to output a 0,</a:t>
            </a:r>
          </a:p>
          <a:p>
            <a:pPr lvl="1">
              <a:buFont typeface="Wingdings" panose="05000000000000000000" pitchFamily="2" charset="2"/>
              <a:buChar char="§"/>
            </a:pPr>
            <a:r>
              <a:rPr lang="en-US" sz="2600" dirty="0"/>
              <a:t>Tri-states its output, allowing the target to drive the line. </a:t>
            </a:r>
            <a:endParaRPr lang="en-US" sz="2600" dirty="0" smtClean="0"/>
          </a:p>
          <a:p>
            <a:pPr lvl="1">
              <a:buFont typeface="Wingdings" panose="05000000000000000000" pitchFamily="2" charset="2"/>
              <a:buChar char="§"/>
            </a:pPr>
            <a:r>
              <a:rPr lang="en-US" sz="2600" dirty="0" smtClean="0"/>
              <a:t>The </a:t>
            </a:r>
            <a:r>
              <a:rPr lang="en-US" sz="2600" dirty="0"/>
              <a:t>host can sense a 1 or 0 as an input value.</a:t>
            </a:r>
          </a:p>
          <a:p>
            <a:r>
              <a:rPr lang="en-US" sz="2800" dirty="0"/>
              <a:t>At the start of the next bit time, the host negates the transmission line, and the process repeats. Each bit is communicated in this manner.</a:t>
            </a:r>
          </a:p>
          <a:p>
            <a:endParaRPr lang="en-US" dirty="0"/>
          </a:p>
        </p:txBody>
      </p:sp>
    </p:spTree>
    <p:extLst>
      <p:ext uri="{BB962C8B-B14F-4D97-AF65-F5344CB8AC3E}">
        <p14:creationId xmlns:p14="http://schemas.microsoft.com/office/powerpoint/2010/main" val="23348858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81908" y="1090246"/>
            <a:ext cx="9722704" cy="4820976"/>
          </a:xfrm>
        </p:spPr>
        <p:txBody>
          <a:bodyPr>
            <a:normAutofit fontScale="92500" lnSpcReduction="10000"/>
          </a:bodyPr>
          <a:lstStyle/>
          <a:p>
            <a:pPr marL="0" indent="0">
              <a:buNone/>
            </a:pPr>
            <a:endParaRPr lang="en-US" dirty="0"/>
          </a:p>
          <a:p>
            <a:pPr>
              <a:buFont typeface="Wingdings" panose="05000000000000000000" pitchFamily="2" charset="2"/>
              <a:buChar char="Ø"/>
            </a:pPr>
            <a:r>
              <a:rPr lang="en-US" sz="2800" dirty="0"/>
              <a:t>This capability, implemented in various processors under such names as background debug mode (BDM), JTAG and on-chip in-circuit emulation, puts basic debugging functions on the chip itself. </a:t>
            </a:r>
            <a:endParaRPr lang="en-US" sz="2800" dirty="0" smtClean="0"/>
          </a:p>
          <a:p>
            <a:pPr>
              <a:buFont typeface="Wingdings" panose="05000000000000000000" pitchFamily="2" charset="2"/>
              <a:buChar char="Ø"/>
            </a:pPr>
            <a:r>
              <a:rPr lang="en-US" sz="2800" dirty="0" smtClean="0"/>
              <a:t>With </a:t>
            </a:r>
            <a:r>
              <a:rPr lang="en-US" sz="2800" dirty="0"/>
              <a:t>a BDM (1 wire interface) or JTAG (standard JTAG) debug port, </a:t>
            </a:r>
            <a:r>
              <a:rPr lang="en-US" sz="2800" dirty="0" smtClean="0"/>
              <a:t>the </a:t>
            </a:r>
            <a:r>
              <a:rPr lang="en-US" sz="2800" dirty="0"/>
              <a:t>microcontroller can be </a:t>
            </a:r>
            <a:r>
              <a:rPr lang="en-US" sz="2800" dirty="0" smtClean="0"/>
              <a:t>controlled </a:t>
            </a:r>
            <a:r>
              <a:rPr lang="en-US" sz="2800" dirty="0"/>
              <a:t>and </a:t>
            </a:r>
            <a:r>
              <a:rPr lang="en-US" sz="2800" dirty="0" smtClean="0"/>
              <a:t>monitored  </a:t>
            </a:r>
            <a:r>
              <a:rPr lang="en-US" sz="2800" dirty="0"/>
              <a:t>solely through the stable on-chip debugging services.</a:t>
            </a:r>
          </a:p>
          <a:p>
            <a:pPr>
              <a:buFont typeface="Wingdings" panose="05000000000000000000" pitchFamily="2" charset="2"/>
              <a:buChar char="Ø"/>
            </a:pPr>
            <a:r>
              <a:rPr lang="en-US" sz="2800" dirty="0" smtClean="0">
                <a:solidFill>
                  <a:srgbClr val="FF0000"/>
                </a:solidFill>
              </a:rPr>
              <a:t>This </a:t>
            </a:r>
            <a:r>
              <a:rPr lang="en-US" sz="2800" dirty="0">
                <a:solidFill>
                  <a:srgbClr val="FF0000"/>
                </a:solidFill>
              </a:rPr>
              <a:t>debugging mode runs even when the target system crashes and enables developers to continue investigating the cause of the crash.</a:t>
            </a:r>
          </a:p>
          <a:p>
            <a:endParaRPr lang="en-US" dirty="0"/>
          </a:p>
          <a:p>
            <a:endParaRPr lang="en-US" dirty="0"/>
          </a:p>
        </p:txBody>
      </p:sp>
    </p:spTree>
    <p:extLst>
      <p:ext uri="{BB962C8B-B14F-4D97-AF65-F5344CB8AC3E}">
        <p14:creationId xmlns:p14="http://schemas.microsoft.com/office/powerpoint/2010/main" val="3819559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074222" y="2513970"/>
            <a:ext cx="9535021" cy="2852737"/>
          </a:xfrm>
        </p:spPr>
        <p:txBody>
          <a:bodyPr/>
          <a:lstStyle/>
          <a:p>
            <a:pPr algn="r"/>
            <a:r>
              <a:rPr lang="en-US" sz="4400" dirty="0"/>
              <a:t>Application development and testing </a:t>
            </a:r>
            <a:r>
              <a:rPr lang="en-US" dirty="0"/>
              <a:t/>
            </a:r>
            <a:br>
              <a:rPr lang="en-US" dirty="0"/>
            </a:br>
            <a:endParaRPr lang="en-US" dirty="0"/>
          </a:p>
        </p:txBody>
      </p:sp>
      <p:sp>
        <p:nvSpPr>
          <p:cNvPr id="4" name="Date Placeholder 3"/>
          <p:cNvSpPr>
            <a:spLocks noGrp="1"/>
          </p:cNvSpPr>
          <p:nvPr>
            <p:ph type="dt" sz="half" idx="10"/>
          </p:nvPr>
        </p:nvSpPr>
        <p:spPr/>
        <p:txBody>
          <a:bodyPr/>
          <a:lstStyle/>
          <a:p>
            <a:fld id="{9ECD1584-1074-4ED3-836C-A9AF60DC3266}" type="datetime1">
              <a:rPr lang="en-US" altLang="en-US" smtClean="0">
                <a:solidFill>
                  <a:srgbClr val="000000"/>
                </a:solidFill>
              </a:rPr>
              <a:pPr/>
              <a:t>10/28/2022</a:t>
            </a:fld>
            <a:endParaRPr lang="en-US" altLang="en-US">
              <a:solidFill>
                <a:srgbClr val="000000"/>
              </a:solidFill>
            </a:endParaRPr>
          </a:p>
        </p:txBody>
      </p:sp>
      <p:sp>
        <p:nvSpPr>
          <p:cNvPr id="5" name="Slide Number Placeholder 4"/>
          <p:cNvSpPr>
            <a:spLocks noGrp="1"/>
          </p:cNvSpPr>
          <p:nvPr>
            <p:ph type="sldNum" sz="quarter" idx="12"/>
          </p:nvPr>
        </p:nvSpPr>
        <p:spPr/>
        <p:txBody>
          <a:bodyPr/>
          <a:lstStyle/>
          <a:p>
            <a:fld id="{CF30E9A4-682B-418C-A8DE-8FE93189F9CA}" type="slidenum">
              <a:rPr lang="en-US" altLang="en-US" smtClean="0">
                <a:solidFill>
                  <a:srgbClr val="000000"/>
                </a:solidFill>
              </a:rPr>
              <a:pPr/>
              <a:t>3</a:t>
            </a:fld>
            <a:endParaRPr lang="en-US" altLang="en-US">
              <a:solidFill>
                <a:srgbClr val="000000"/>
              </a:solidFill>
            </a:endParaRPr>
          </a:p>
        </p:txBody>
      </p:sp>
    </p:spTree>
    <p:extLst>
      <p:ext uri="{BB962C8B-B14F-4D97-AF65-F5344CB8AC3E}">
        <p14:creationId xmlns:p14="http://schemas.microsoft.com/office/powerpoint/2010/main" val="39766585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60587" y="377925"/>
            <a:ext cx="9744025" cy="1280890"/>
          </a:xfrm>
        </p:spPr>
        <p:txBody>
          <a:bodyPr>
            <a:normAutofit/>
          </a:bodyPr>
          <a:lstStyle/>
          <a:p>
            <a:r>
              <a:rPr lang="en-US" sz="3200" dirty="0"/>
              <a:t>In Circuit Debugger (ICD) </a:t>
            </a:r>
            <a:r>
              <a:rPr lang="en-US" sz="3200" dirty="0" err="1" smtClean="0"/>
              <a:t>vs</a:t>
            </a:r>
            <a:r>
              <a:rPr lang="en-US" sz="3200" dirty="0" smtClean="0"/>
              <a:t> In </a:t>
            </a:r>
            <a:r>
              <a:rPr lang="en-US" sz="3200" dirty="0"/>
              <a:t>Circuit Emulator (ICE)</a:t>
            </a:r>
          </a:p>
        </p:txBody>
      </p:sp>
      <p:sp>
        <p:nvSpPr>
          <p:cNvPr id="3" name="Content Placeholder 2"/>
          <p:cNvSpPr>
            <a:spLocks noGrp="1"/>
          </p:cNvSpPr>
          <p:nvPr>
            <p:ph idx="1"/>
          </p:nvPr>
        </p:nvSpPr>
        <p:spPr>
          <a:xfrm>
            <a:off x="1760587" y="1559168"/>
            <a:ext cx="10161782" cy="4911969"/>
          </a:xfrm>
        </p:spPr>
        <p:txBody>
          <a:bodyPr>
            <a:noAutofit/>
          </a:bodyPr>
          <a:lstStyle/>
          <a:p>
            <a:r>
              <a:rPr lang="en-US" dirty="0"/>
              <a:t>The fundamental difference between and In Circuit Debugger (ICD) and an In Circuit Emulator (ICE)  is all about what resources are used to control the debug target.</a:t>
            </a:r>
            <a:br>
              <a:rPr lang="en-US" dirty="0"/>
            </a:br>
            <a:r>
              <a:rPr lang="en-US" dirty="0"/>
              <a:t> </a:t>
            </a:r>
            <a:r>
              <a:rPr lang="en-US" dirty="0">
                <a:solidFill>
                  <a:srgbClr val="FF0000"/>
                </a:solidFill>
              </a:rPr>
              <a:t/>
            </a:r>
            <a:br>
              <a:rPr lang="en-US" dirty="0">
                <a:solidFill>
                  <a:srgbClr val="FF0000"/>
                </a:solidFill>
              </a:rPr>
            </a:br>
            <a:r>
              <a:rPr lang="en-US" dirty="0">
                <a:solidFill>
                  <a:srgbClr val="FF0000"/>
                </a:solidFill>
              </a:rPr>
              <a:t>For an ICE the resources are supplied by the emulation hardware.</a:t>
            </a:r>
            <a:br>
              <a:rPr lang="en-US" dirty="0">
                <a:solidFill>
                  <a:srgbClr val="FF0000"/>
                </a:solidFill>
              </a:rPr>
            </a:br>
            <a:r>
              <a:rPr lang="en-US" dirty="0">
                <a:solidFill>
                  <a:srgbClr val="FF0000"/>
                </a:solidFill>
              </a:rPr>
              <a:t> </a:t>
            </a:r>
            <a:br>
              <a:rPr lang="en-US" dirty="0">
                <a:solidFill>
                  <a:srgbClr val="FF0000"/>
                </a:solidFill>
              </a:rPr>
            </a:br>
            <a:r>
              <a:rPr lang="en-US" dirty="0">
                <a:solidFill>
                  <a:srgbClr val="FF0000"/>
                </a:solidFill>
              </a:rPr>
              <a:t>For an ICD the resources come from the program and data space of the debug target.</a:t>
            </a:r>
            <a:br>
              <a:rPr lang="en-US" dirty="0">
                <a:solidFill>
                  <a:srgbClr val="FF0000"/>
                </a:solidFill>
              </a:rPr>
            </a:br>
            <a:r>
              <a:rPr lang="en-US" dirty="0"/>
              <a:t> </a:t>
            </a:r>
            <a:br>
              <a:rPr lang="en-US" dirty="0"/>
            </a:br>
            <a:r>
              <a:rPr lang="en-US" dirty="0"/>
              <a:t>Simply stated:</a:t>
            </a:r>
            <a:br>
              <a:rPr lang="en-US" dirty="0"/>
            </a:br>
            <a:r>
              <a:rPr lang="en-US" dirty="0"/>
              <a:t>   </a:t>
            </a:r>
            <a:br>
              <a:rPr lang="en-US" dirty="0"/>
            </a:br>
            <a:r>
              <a:rPr lang="en-US" dirty="0"/>
              <a:t>    Target code for an ICE is exactly the same as the product code.</a:t>
            </a:r>
            <a:br>
              <a:rPr lang="en-US" dirty="0"/>
            </a:br>
            <a:r>
              <a:rPr lang="en-US" dirty="0"/>
              <a:t>   </a:t>
            </a:r>
            <a:br>
              <a:rPr lang="en-US" dirty="0"/>
            </a:br>
            <a:r>
              <a:rPr lang="en-US" dirty="0"/>
              <a:t>    Target code for an ICD is different from the product code.</a:t>
            </a:r>
            <a:br>
              <a:rPr lang="en-US" dirty="0"/>
            </a:br>
            <a:r>
              <a:rPr lang="en-US" dirty="0"/>
              <a:t> </a:t>
            </a:r>
            <a:br>
              <a:rPr lang="en-US" dirty="0"/>
            </a:br>
            <a:r>
              <a:rPr lang="en-US" dirty="0"/>
              <a:t>Many microcontroller have implemented a hybrid of these methods that implement hardware to aid in setting break points and watch points but still need some code and data space to catch these events and report the debug target state to the debug host.</a:t>
            </a:r>
          </a:p>
        </p:txBody>
      </p:sp>
    </p:spTree>
    <p:extLst>
      <p:ext uri="{BB962C8B-B14F-4D97-AF65-F5344CB8AC3E}">
        <p14:creationId xmlns:p14="http://schemas.microsoft.com/office/powerpoint/2010/main" val="5020051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JTAG ( Joint Test Action Group)</a:t>
            </a:r>
            <a:endParaRPr lang="en-US" dirty="0"/>
          </a:p>
        </p:txBody>
      </p:sp>
    </p:spTree>
    <p:extLst>
      <p:ext uri="{BB962C8B-B14F-4D97-AF65-F5344CB8AC3E}">
        <p14:creationId xmlns:p14="http://schemas.microsoft.com/office/powerpoint/2010/main" val="3630188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JTAG </a:t>
            </a:r>
            <a:endParaRPr lang="en-US" dirty="0"/>
          </a:p>
        </p:txBody>
      </p:sp>
      <p:sp>
        <p:nvSpPr>
          <p:cNvPr id="5" name="Content Placeholder 4"/>
          <p:cNvSpPr>
            <a:spLocks noGrp="1"/>
          </p:cNvSpPr>
          <p:nvPr>
            <p:ph idx="1"/>
          </p:nvPr>
        </p:nvSpPr>
        <p:spPr>
          <a:xfrm>
            <a:off x="1323119" y="1664677"/>
            <a:ext cx="7820879" cy="4493997"/>
          </a:xfrm>
        </p:spPr>
        <p:txBody>
          <a:bodyPr/>
          <a:lstStyle/>
          <a:p>
            <a:r>
              <a:rPr lang="en-US" dirty="0"/>
              <a:t>Processors often use JTAG to provide access </a:t>
            </a:r>
            <a:r>
              <a:rPr lang="en-US" dirty="0" smtClean="0"/>
              <a:t>to their </a:t>
            </a:r>
            <a:r>
              <a:rPr lang="en-US" dirty="0"/>
              <a:t>debug/emulation functions and all FPGAs and CPLDs </a:t>
            </a:r>
            <a:r>
              <a:rPr lang="en-US" dirty="0" smtClean="0"/>
              <a:t>use JTAG </a:t>
            </a:r>
            <a:r>
              <a:rPr lang="en-US" dirty="0"/>
              <a:t>to provide access to their programming functions.</a:t>
            </a:r>
          </a:p>
          <a:p>
            <a:pPr marL="400050" lvl="1" indent="0">
              <a:buNone/>
            </a:pPr>
            <a:r>
              <a:rPr lang="en-US" sz="1800" b="1" dirty="0"/>
              <a:t>JTAG is NOT JUST a technology for processor debug/emulation.</a:t>
            </a:r>
          </a:p>
          <a:p>
            <a:pPr marL="400050" lvl="1" indent="0">
              <a:buNone/>
            </a:pPr>
            <a:r>
              <a:rPr lang="en-US" sz="1800" b="1" dirty="0"/>
              <a:t>JTAG is NOT JUST a technology for programming FPGAs/CPLDs.</a:t>
            </a:r>
          </a:p>
          <a:p>
            <a:r>
              <a:rPr lang="en-US" dirty="0"/>
              <a:t>The debug and programming tools commonly associated </a:t>
            </a:r>
            <a:r>
              <a:rPr lang="en-US" dirty="0" smtClean="0"/>
              <a:t>with JTAG </a:t>
            </a:r>
            <a:r>
              <a:rPr lang="en-US" dirty="0"/>
              <a:t>only make use of one aspect of the underlying technology </a:t>
            </a:r>
            <a:r>
              <a:rPr lang="en-US" dirty="0" smtClean="0"/>
              <a:t>–the </a:t>
            </a:r>
            <a:r>
              <a:rPr lang="en-US" dirty="0"/>
              <a:t>four-wire JTAG communications protocol. </a:t>
            </a:r>
            <a:endParaRPr lang="en-US" dirty="0" smtClean="0"/>
          </a:p>
          <a:p>
            <a:r>
              <a:rPr lang="en-US" dirty="0"/>
              <a:t>These four signals, collectively known as the </a:t>
            </a:r>
            <a:r>
              <a:rPr lang="en-US" dirty="0" smtClean="0"/>
              <a:t>Test Access </a:t>
            </a:r>
            <a:r>
              <a:rPr lang="en-US" dirty="0"/>
              <a:t>Port or TAP, are part of IEEE Std. 1149.1.</a:t>
            </a:r>
          </a:p>
        </p:txBody>
      </p:sp>
      <p:pic>
        <p:nvPicPr>
          <p:cNvPr id="6" name="Picture 5"/>
          <p:cNvPicPr>
            <a:picLocks noChangeAspect="1"/>
          </p:cNvPicPr>
          <p:nvPr/>
        </p:nvPicPr>
        <p:blipFill>
          <a:blip r:embed="rId2"/>
          <a:stretch>
            <a:fillRect/>
          </a:stretch>
        </p:blipFill>
        <p:spPr>
          <a:xfrm>
            <a:off x="8890062" y="318232"/>
            <a:ext cx="3301938" cy="2560327"/>
          </a:xfrm>
          <a:prstGeom prst="rect">
            <a:avLst/>
          </a:prstGeom>
        </p:spPr>
      </p:pic>
    </p:spTree>
    <p:extLst>
      <p:ext uri="{BB962C8B-B14F-4D97-AF65-F5344CB8AC3E}">
        <p14:creationId xmlns:p14="http://schemas.microsoft.com/office/powerpoint/2010/main" val="4759383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5017" y="647556"/>
            <a:ext cx="8911687" cy="1280890"/>
          </a:xfrm>
        </p:spPr>
        <p:txBody>
          <a:bodyPr/>
          <a:lstStyle/>
          <a:p>
            <a:r>
              <a:rPr lang="en-US" dirty="0"/>
              <a:t>JTAG emulator</a:t>
            </a:r>
          </a:p>
        </p:txBody>
      </p:sp>
      <p:sp>
        <p:nvSpPr>
          <p:cNvPr id="3" name="Content Placeholder 2"/>
          <p:cNvSpPr>
            <a:spLocks noGrp="1"/>
          </p:cNvSpPr>
          <p:nvPr>
            <p:ph idx="1"/>
          </p:nvPr>
        </p:nvSpPr>
        <p:spPr>
          <a:xfrm>
            <a:off x="1547446" y="1553307"/>
            <a:ext cx="9601200" cy="4402016"/>
          </a:xfrm>
        </p:spPr>
        <p:txBody>
          <a:bodyPr>
            <a:normAutofit fontScale="92500" lnSpcReduction="20000"/>
          </a:bodyPr>
          <a:lstStyle/>
          <a:p>
            <a:r>
              <a:rPr lang="en-US" sz="2800" dirty="0"/>
              <a:t>In computing, an </a:t>
            </a:r>
            <a:r>
              <a:rPr lang="en-US" sz="2800" b="1" dirty="0"/>
              <a:t>emulator</a:t>
            </a:r>
            <a:r>
              <a:rPr lang="en-US" sz="2800" dirty="0"/>
              <a:t> is hardware or software that enables one computer system (called the host) to behave like another computer system (called the guest</a:t>
            </a:r>
            <a:r>
              <a:rPr lang="en-US" sz="2800" dirty="0" smtClean="0"/>
              <a:t>).</a:t>
            </a:r>
          </a:p>
          <a:p>
            <a:r>
              <a:rPr lang="en-US" sz="2800" dirty="0" smtClean="0"/>
              <a:t> </a:t>
            </a:r>
            <a:r>
              <a:rPr lang="en-US" sz="2800" dirty="0"/>
              <a:t>An </a:t>
            </a:r>
            <a:r>
              <a:rPr lang="en-US" sz="2800" b="1" dirty="0"/>
              <a:t>emulator</a:t>
            </a:r>
            <a:r>
              <a:rPr lang="en-US" sz="2800" dirty="0"/>
              <a:t> typically enables the host system to run software or use </a:t>
            </a:r>
            <a:r>
              <a:rPr lang="en-US" sz="2800" dirty="0" smtClean="0"/>
              <a:t>peripheral devices designed for the guest system</a:t>
            </a:r>
          </a:p>
          <a:p>
            <a:r>
              <a:rPr lang="en-US" sz="2800" b="1" dirty="0"/>
              <a:t>JTAG emulators</a:t>
            </a:r>
            <a:r>
              <a:rPr lang="en-US" sz="2800" dirty="0"/>
              <a:t> are the </a:t>
            </a:r>
            <a:r>
              <a:rPr lang="en-US" sz="2800" dirty="0" smtClean="0"/>
              <a:t>inevitable connection between </a:t>
            </a:r>
            <a:r>
              <a:rPr lang="en-US" sz="2800" dirty="0"/>
              <a:t>PC software tools and DSP boards during development. </a:t>
            </a:r>
            <a:endParaRPr lang="en-US" sz="2800" dirty="0" smtClean="0"/>
          </a:p>
          <a:p>
            <a:r>
              <a:rPr lang="en-US" sz="2800" b="1" dirty="0" smtClean="0"/>
              <a:t>JTAG</a:t>
            </a:r>
            <a:r>
              <a:rPr lang="en-US" sz="2800" dirty="0" smtClean="0"/>
              <a:t>-based </a:t>
            </a:r>
            <a:r>
              <a:rPr lang="en-US" sz="2800" dirty="0"/>
              <a:t>debug provides a "stop-action, close-up view" of what's happening on the board and inside the DSP(s).</a:t>
            </a:r>
          </a:p>
          <a:p>
            <a:endParaRPr lang="en-US" sz="2800" dirty="0"/>
          </a:p>
        </p:txBody>
      </p:sp>
    </p:spTree>
    <p:extLst>
      <p:ext uri="{BB962C8B-B14F-4D97-AF65-F5344CB8AC3E}">
        <p14:creationId xmlns:p14="http://schemas.microsoft.com/office/powerpoint/2010/main" val="30045874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JTAG Emulators</a:t>
            </a:r>
            <a:endParaRPr lang="en-US" dirty="0"/>
          </a:p>
        </p:txBody>
      </p:sp>
      <p:pic>
        <p:nvPicPr>
          <p:cNvPr id="4" name="Content Placeholder 3"/>
          <p:cNvPicPr>
            <a:picLocks noGrp="1" noChangeAspect="1"/>
          </p:cNvPicPr>
          <p:nvPr>
            <p:ph idx="1"/>
          </p:nvPr>
        </p:nvPicPr>
        <p:blipFill>
          <a:blip r:embed="rId2"/>
          <a:stretch>
            <a:fillRect/>
          </a:stretch>
        </p:blipFill>
        <p:spPr>
          <a:xfrm>
            <a:off x="4540667" y="1482436"/>
            <a:ext cx="5735782" cy="5375564"/>
          </a:xfrm>
          <a:prstGeom prst="rect">
            <a:avLst/>
          </a:prstGeom>
        </p:spPr>
      </p:pic>
    </p:spTree>
    <p:extLst>
      <p:ext uri="{BB962C8B-B14F-4D97-AF65-F5344CB8AC3E}">
        <p14:creationId xmlns:p14="http://schemas.microsoft.com/office/powerpoint/2010/main" val="26265263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JTAG in embedded system</a:t>
            </a:r>
            <a:br>
              <a:rPr lang="en-US" dirty="0"/>
            </a:br>
            <a:endParaRPr lang="en-US" dirty="0"/>
          </a:p>
        </p:txBody>
      </p:sp>
      <p:sp>
        <p:nvSpPr>
          <p:cNvPr id="3" name="Content Placeholder 2"/>
          <p:cNvSpPr>
            <a:spLocks noGrp="1"/>
          </p:cNvSpPr>
          <p:nvPr>
            <p:ph idx="1"/>
          </p:nvPr>
        </p:nvSpPr>
        <p:spPr>
          <a:xfrm>
            <a:off x="889462" y="1737360"/>
            <a:ext cx="10058400" cy="4707467"/>
          </a:xfrm>
        </p:spPr>
        <p:txBody>
          <a:bodyPr>
            <a:normAutofit fontScale="92500"/>
          </a:bodyPr>
          <a:lstStyle/>
          <a:p>
            <a:pPr>
              <a:buFont typeface="Wingdings" panose="05000000000000000000" pitchFamily="2" charset="2"/>
              <a:buChar char="Ø"/>
            </a:pPr>
            <a:r>
              <a:rPr lang="en-US" sz="2400" dirty="0" smtClean="0"/>
              <a:t> </a:t>
            </a:r>
            <a:r>
              <a:rPr lang="en-US" sz="2800" dirty="0" smtClean="0"/>
              <a:t>Joint </a:t>
            </a:r>
            <a:r>
              <a:rPr lang="en-US" sz="2800" dirty="0"/>
              <a:t>Test Action Group (</a:t>
            </a:r>
            <a:r>
              <a:rPr lang="en-US" sz="2800" b="1" dirty="0"/>
              <a:t>JTAG</a:t>
            </a:r>
            <a:r>
              <a:rPr lang="en-US" sz="2800" dirty="0"/>
              <a:t>) is the common name used for a debugging, programming, and testing interface typically found on microcontrollers, ASICs, and FPGAs. </a:t>
            </a:r>
            <a:endParaRPr lang="en-US" sz="2800" dirty="0" smtClean="0"/>
          </a:p>
          <a:p>
            <a:pPr>
              <a:buFont typeface="Wingdings" panose="05000000000000000000" pitchFamily="2" charset="2"/>
              <a:buChar char="Ø"/>
            </a:pPr>
            <a:r>
              <a:rPr lang="en-US" sz="2800" b="1" dirty="0" smtClean="0"/>
              <a:t> JTAG</a:t>
            </a:r>
            <a:r>
              <a:rPr lang="en-US" sz="2800" dirty="0"/>
              <a:t> is a common hardware interface that provides </a:t>
            </a:r>
            <a:r>
              <a:rPr lang="en-US" sz="2800" dirty="0" smtClean="0"/>
              <a:t>a </a:t>
            </a:r>
            <a:r>
              <a:rPr lang="en-US" sz="2800" dirty="0"/>
              <a:t>way to communicate directly with the chips on a board</a:t>
            </a:r>
            <a:endParaRPr lang="en-US" sz="2800" dirty="0" smtClean="0"/>
          </a:p>
          <a:p>
            <a:pPr>
              <a:buFont typeface="Wingdings" panose="05000000000000000000" pitchFamily="2" charset="2"/>
              <a:buChar char="Ø"/>
            </a:pPr>
            <a:r>
              <a:rPr lang="en-US" sz="2800" dirty="0" smtClean="0"/>
              <a:t> This </a:t>
            </a:r>
            <a:r>
              <a:rPr lang="en-US" sz="2800" dirty="0"/>
              <a:t>standard defines the Test Access Port (TAP) controller logic used in processors with </a:t>
            </a:r>
            <a:r>
              <a:rPr lang="en-US" sz="2800" b="1" dirty="0"/>
              <a:t>JTAG</a:t>
            </a:r>
            <a:r>
              <a:rPr lang="en-US" sz="2800" dirty="0"/>
              <a:t> </a:t>
            </a:r>
            <a:r>
              <a:rPr lang="en-US" sz="2800" dirty="0" smtClean="0"/>
              <a:t>interfaces</a:t>
            </a:r>
          </a:p>
          <a:p>
            <a:pPr>
              <a:buFont typeface="Wingdings" panose="05000000000000000000" pitchFamily="2" charset="2"/>
              <a:buChar char="Ø"/>
            </a:pPr>
            <a:r>
              <a:rPr lang="en-US" sz="2800" b="1" dirty="0" smtClean="0"/>
              <a:t> JTAG</a:t>
            </a:r>
            <a:r>
              <a:rPr lang="en-US" sz="2800" dirty="0"/>
              <a:t> allows device programmer hardware to transfer data into internal non-volatile device memory (e.g. CPLDs)</a:t>
            </a:r>
          </a:p>
          <a:p>
            <a:endParaRPr lang="en-US" sz="2400" dirty="0"/>
          </a:p>
          <a:p>
            <a:endParaRPr lang="en-US" sz="2400" dirty="0" smtClean="0"/>
          </a:p>
        </p:txBody>
      </p:sp>
    </p:spTree>
    <p:extLst>
      <p:ext uri="{BB962C8B-B14F-4D97-AF65-F5344CB8AC3E}">
        <p14:creationId xmlns:p14="http://schemas.microsoft.com/office/powerpoint/2010/main" val="38024252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0" y="498475"/>
            <a:ext cx="5235575" cy="5329238"/>
          </a:xfrm>
          <a:prstGeom prst="rect">
            <a:avLst/>
          </a:prstGeom>
        </p:spPr>
      </p:pic>
      <p:sp>
        <p:nvSpPr>
          <p:cNvPr id="2" name="Rectangle 1"/>
          <p:cNvSpPr/>
          <p:nvPr/>
        </p:nvSpPr>
        <p:spPr>
          <a:xfrm>
            <a:off x="5235575" y="1039435"/>
            <a:ext cx="6096000" cy="4524315"/>
          </a:xfrm>
          <a:prstGeom prst="rect">
            <a:avLst/>
          </a:prstGeom>
        </p:spPr>
        <p:txBody>
          <a:bodyPr>
            <a:spAutoFit/>
          </a:bodyPr>
          <a:lstStyle/>
          <a:p>
            <a:r>
              <a:rPr lang="en-US" dirty="0"/>
              <a:t>The TAP signals shown in the illustration are used to control the boundary scan device</a:t>
            </a:r>
            <a:r>
              <a:rPr lang="en-US" dirty="0" smtClean="0"/>
              <a:t>.</a:t>
            </a:r>
          </a:p>
          <a:p>
            <a:r>
              <a:rPr lang="en-US" dirty="0" smtClean="0"/>
              <a:t>• </a:t>
            </a:r>
            <a:r>
              <a:rPr lang="en-US" b="1" dirty="0"/>
              <a:t>Test Data In (TDI): </a:t>
            </a:r>
            <a:r>
              <a:rPr lang="en-US" dirty="0"/>
              <a:t>The serial input for test data and instruction bits.</a:t>
            </a:r>
          </a:p>
          <a:p>
            <a:r>
              <a:rPr lang="en-US" dirty="0"/>
              <a:t>• </a:t>
            </a:r>
            <a:r>
              <a:rPr lang="en-US" b="1" dirty="0"/>
              <a:t>Test Data Out (TDO): </a:t>
            </a:r>
            <a:r>
              <a:rPr lang="en-US" dirty="0"/>
              <a:t>The serial output for test data.</a:t>
            </a:r>
          </a:p>
          <a:p>
            <a:r>
              <a:rPr lang="en-US" dirty="0"/>
              <a:t>• </a:t>
            </a:r>
            <a:r>
              <a:rPr lang="en-US" b="1" dirty="0"/>
              <a:t>Test Clock (TCK</a:t>
            </a:r>
            <a:r>
              <a:rPr lang="en-US" dirty="0"/>
              <a:t>): An independent clock used to drive the device.</a:t>
            </a:r>
          </a:p>
          <a:p>
            <a:r>
              <a:rPr lang="en-US" dirty="0"/>
              <a:t>• </a:t>
            </a:r>
            <a:r>
              <a:rPr lang="en-US" b="1" dirty="0"/>
              <a:t>Test Mode Select (TMS): </a:t>
            </a:r>
            <a:r>
              <a:rPr lang="en-US" dirty="0"/>
              <a:t>This provides the logic levels needed to change the TAP Controller from state to state.</a:t>
            </a:r>
          </a:p>
          <a:p>
            <a:r>
              <a:rPr lang="en-US" dirty="0"/>
              <a:t>• </a:t>
            </a:r>
            <a:r>
              <a:rPr lang="en-US" b="1" dirty="0"/>
              <a:t>Test Reset (TRST)</a:t>
            </a:r>
            <a:r>
              <a:rPr lang="en-US" dirty="0"/>
              <a:t> Optional: This optional input provides asynchronous initialization of the TAP Controller, which in turn causes asynchronous initialization of other test logic included in the design</a:t>
            </a:r>
            <a:r>
              <a:rPr lang="en-US" dirty="0" smtClean="0"/>
              <a:t>.</a:t>
            </a:r>
          </a:p>
          <a:p>
            <a:endParaRPr lang="en-US" dirty="0" smtClean="0"/>
          </a:p>
          <a:p>
            <a:endParaRPr lang="en-US" dirty="0"/>
          </a:p>
        </p:txBody>
      </p:sp>
      <p:sp>
        <p:nvSpPr>
          <p:cNvPr id="5" name="Rectangle 4"/>
          <p:cNvSpPr/>
          <p:nvPr/>
        </p:nvSpPr>
        <p:spPr>
          <a:xfrm>
            <a:off x="4114801" y="5082532"/>
            <a:ext cx="7502768" cy="1477328"/>
          </a:xfrm>
          <a:prstGeom prst="rect">
            <a:avLst/>
          </a:prstGeom>
        </p:spPr>
        <p:txBody>
          <a:bodyPr wrap="square">
            <a:spAutoFit/>
          </a:bodyPr>
          <a:lstStyle/>
          <a:p>
            <a:r>
              <a:rPr lang="en-US" dirty="0"/>
              <a:t>Boundary scan devices have a dedicated port, called the </a:t>
            </a:r>
            <a:r>
              <a:rPr lang="en-US" dirty="0">
                <a:solidFill>
                  <a:srgbClr val="FF0000"/>
                </a:solidFill>
              </a:rPr>
              <a:t>Test Access Port (TAP)</a:t>
            </a:r>
            <a:r>
              <a:rPr lang="en-US" dirty="0"/>
              <a:t>, that routes input signals to a controller, called the </a:t>
            </a:r>
            <a:r>
              <a:rPr lang="en-US" dirty="0">
                <a:solidFill>
                  <a:srgbClr val="FF0000"/>
                </a:solidFill>
              </a:rPr>
              <a:t>TAP Controller</a:t>
            </a:r>
            <a:r>
              <a:rPr lang="en-US" dirty="0"/>
              <a:t>, and the register cells. </a:t>
            </a:r>
          </a:p>
          <a:p>
            <a:r>
              <a:rPr lang="en-US" dirty="0"/>
              <a:t>The TAP Controller is a 16-state machine that controls the Boundary Register.</a:t>
            </a:r>
          </a:p>
        </p:txBody>
      </p:sp>
    </p:spTree>
    <p:extLst>
      <p:ext uri="{BB962C8B-B14F-4D97-AF65-F5344CB8AC3E}">
        <p14:creationId xmlns:p14="http://schemas.microsoft.com/office/powerpoint/2010/main" val="6135479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608187" y="389648"/>
            <a:ext cx="8911687" cy="860771"/>
          </a:xfrm>
        </p:spPr>
        <p:txBody>
          <a:bodyPr/>
          <a:lstStyle/>
          <a:p>
            <a:r>
              <a:rPr lang="en-US" dirty="0"/>
              <a:t>Boundary scan</a:t>
            </a:r>
          </a:p>
        </p:txBody>
      </p:sp>
      <p:pic>
        <p:nvPicPr>
          <p:cNvPr id="1026" name="Picture 2" descr="https://edadocs.software.keysight.com/kkbopen/files/588283101/647175187/1/1617558281000/image588279155_01.jpg"/>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8283038" y="2004890"/>
            <a:ext cx="3908962" cy="322360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867506" y="1566942"/>
            <a:ext cx="7596555" cy="5078313"/>
          </a:xfrm>
          <a:prstGeom prst="rect">
            <a:avLst/>
          </a:prstGeom>
        </p:spPr>
        <p:txBody>
          <a:bodyPr wrap="square">
            <a:spAutoFit/>
          </a:bodyPr>
          <a:lstStyle/>
          <a:p>
            <a:pPr marL="285750" indent="-285750">
              <a:lnSpc>
                <a:spcPct val="150000"/>
              </a:lnSpc>
              <a:buFont typeface="Arial" panose="020B0604020202020204" pitchFamily="34" charset="0"/>
              <a:buChar char="•"/>
            </a:pPr>
            <a:r>
              <a:rPr lang="en-US" dirty="0"/>
              <a:t>Boundary scan is a test technique that involves devices designed with shift registers placed between each device pin and the internal logic as shown in </a:t>
            </a:r>
            <a:r>
              <a:rPr lang="en-US" dirty="0" smtClean="0"/>
              <a:t>Figure</a:t>
            </a:r>
          </a:p>
          <a:p>
            <a:pPr marL="285750" indent="-285750">
              <a:lnSpc>
                <a:spcPct val="150000"/>
              </a:lnSpc>
              <a:buFont typeface="Arial" panose="020B0604020202020204" pitchFamily="34" charset="0"/>
              <a:buChar char="•"/>
            </a:pPr>
            <a:r>
              <a:rPr lang="en-US" dirty="0" smtClean="0"/>
              <a:t>Each </a:t>
            </a:r>
            <a:r>
              <a:rPr lang="en-US" dirty="0"/>
              <a:t>shift register is called a </a:t>
            </a:r>
            <a:r>
              <a:rPr lang="en-US" b="1" dirty="0" smtClean="0"/>
              <a:t>Boundary </a:t>
            </a:r>
            <a:r>
              <a:rPr lang="en-US" b="1" dirty="0"/>
              <a:t>scan cell</a:t>
            </a:r>
            <a:r>
              <a:rPr lang="en-US" b="1" dirty="0" smtClean="0"/>
              <a:t>.</a:t>
            </a:r>
          </a:p>
          <a:p>
            <a:pPr marL="285750" indent="-285750">
              <a:lnSpc>
                <a:spcPct val="150000"/>
              </a:lnSpc>
              <a:buFont typeface="Arial" panose="020B0604020202020204" pitchFamily="34" charset="0"/>
              <a:buChar char="•"/>
            </a:pPr>
            <a:r>
              <a:rPr lang="en-US" b="1" dirty="0" smtClean="0"/>
              <a:t> </a:t>
            </a:r>
            <a:r>
              <a:rPr lang="en-US" dirty="0" smtClean="0"/>
              <a:t>These </a:t>
            </a:r>
            <a:r>
              <a:rPr lang="en-US" dirty="0"/>
              <a:t>boundary scan cells allow </a:t>
            </a:r>
            <a:r>
              <a:rPr lang="en-US" dirty="0" smtClean="0"/>
              <a:t>the user  </a:t>
            </a:r>
            <a:r>
              <a:rPr lang="en-US" dirty="0"/>
              <a:t>to control and observe what happens at each input and output pin. </a:t>
            </a:r>
            <a:endParaRPr lang="en-US" dirty="0" smtClean="0"/>
          </a:p>
          <a:p>
            <a:pPr marL="285750" indent="-285750">
              <a:lnSpc>
                <a:spcPct val="150000"/>
              </a:lnSpc>
              <a:buFont typeface="Arial" panose="020B0604020202020204" pitchFamily="34" charset="0"/>
              <a:buChar char="•"/>
            </a:pPr>
            <a:r>
              <a:rPr lang="en-US" dirty="0" smtClean="0"/>
              <a:t>When </a:t>
            </a:r>
            <a:r>
              <a:rPr lang="en-US" dirty="0"/>
              <a:t>these cells are connected together, they form a data register chain, called the </a:t>
            </a:r>
            <a:r>
              <a:rPr lang="en-US" b="1" dirty="0"/>
              <a:t>Boundary Register</a:t>
            </a:r>
            <a:r>
              <a:rPr lang="en-US" b="1" dirty="0" smtClean="0"/>
              <a:t>.</a:t>
            </a:r>
          </a:p>
          <a:p>
            <a:pPr marL="285750" indent="-285750">
              <a:lnSpc>
                <a:spcPct val="150000"/>
              </a:lnSpc>
              <a:buFont typeface="Arial" panose="020B0604020202020204" pitchFamily="34" charset="0"/>
              <a:buChar char="•"/>
            </a:pPr>
            <a:r>
              <a:rPr lang="en-US" dirty="0"/>
              <a:t>The individual bits, or cells, of this register are at the boundary of the device, between its functional core and the pins by which it is connected to a board – very often JTAG testing is referred to as </a:t>
            </a:r>
            <a:r>
              <a:rPr lang="en-US" dirty="0">
                <a:solidFill>
                  <a:srgbClr val="FF0000"/>
                </a:solidFill>
              </a:rPr>
              <a:t>boundary scan</a:t>
            </a:r>
            <a:endParaRPr lang="en-US" b="1" dirty="0"/>
          </a:p>
        </p:txBody>
      </p:sp>
    </p:spTree>
    <p:extLst>
      <p:ext uri="{BB962C8B-B14F-4D97-AF65-F5344CB8AC3E}">
        <p14:creationId xmlns:p14="http://schemas.microsoft.com/office/powerpoint/2010/main" val="11048943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16923" y="644768"/>
            <a:ext cx="8159262" cy="5498123"/>
          </a:xfrm>
        </p:spPr>
        <p:txBody>
          <a:bodyPr>
            <a:normAutofit/>
          </a:bodyPr>
          <a:lstStyle/>
          <a:p>
            <a:r>
              <a:rPr lang="en-US" sz="2400" dirty="0"/>
              <a:t>An Instruction Register decodes instruction bits that allow the device to perform various functions.</a:t>
            </a:r>
            <a:r>
              <a:rPr lang="en-US" sz="2400" dirty="0"/>
              <a:t/>
            </a:r>
            <a:br>
              <a:rPr lang="en-US" sz="2400" dirty="0"/>
            </a:br>
            <a:r>
              <a:rPr lang="en-US" sz="2400" dirty="0"/>
              <a:t>• A Bypass Register provides a one-bit path that minimizes the distance between the scan input and the scan output.</a:t>
            </a:r>
            <a:r>
              <a:rPr lang="en-US" sz="2400" dirty="0"/>
              <a:t/>
            </a:r>
            <a:br>
              <a:rPr lang="en-US" sz="2400" dirty="0"/>
            </a:br>
            <a:r>
              <a:rPr lang="en-US" sz="2400" dirty="0"/>
              <a:t>• An Identification Register, called the IDCODE Register, identifies the device and manufacturer.</a:t>
            </a:r>
            <a:r>
              <a:rPr lang="en-US" sz="2400" dirty="0"/>
              <a:t/>
            </a:r>
            <a:br>
              <a:rPr lang="en-US" sz="2400" dirty="0"/>
            </a:br>
            <a:r>
              <a:rPr lang="en-US" sz="2400" dirty="0"/>
              <a:t>• Other designer-specified data registers typically perform internal test functions.</a:t>
            </a:r>
            <a:r>
              <a:rPr lang="en-US" sz="2400" dirty="0"/>
              <a:t/>
            </a:r>
            <a:br>
              <a:rPr lang="en-US" sz="2400" dirty="0"/>
            </a:br>
            <a:endParaRPr lang="en-US" sz="2400" dirty="0"/>
          </a:p>
        </p:txBody>
      </p:sp>
      <p:pic>
        <p:nvPicPr>
          <p:cNvPr id="5" name="Picture 4"/>
          <p:cNvPicPr>
            <a:picLocks noChangeAspect="1"/>
          </p:cNvPicPr>
          <p:nvPr/>
        </p:nvPicPr>
        <p:blipFill>
          <a:blip r:embed="rId2"/>
          <a:stretch>
            <a:fillRect/>
          </a:stretch>
        </p:blipFill>
        <p:spPr>
          <a:xfrm>
            <a:off x="279746" y="2384802"/>
            <a:ext cx="3091251" cy="3225064"/>
          </a:xfrm>
          <a:prstGeom prst="rect">
            <a:avLst/>
          </a:prstGeom>
        </p:spPr>
      </p:pic>
    </p:spTree>
    <p:extLst>
      <p:ext uri="{BB962C8B-B14F-4D97-AF65-F5344CB8AC3E}">
        <p14:creationId xmlns:p14="http://schemas.microsoft.com/office/powerpoint/2010/main" val="37156872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07819"/>
            <a:ext cx="10058400" cy="872836"/>
          </a:xfrm>
        </p:spPr>
        <p:txBody>
          <a:bodyPr/>
          <a:lstStyle/>
          <a:p>
            <a:r>
              <a:rPr lang="en-US" dirty="0"/>
              <a:t>Boundary scan</a:t>
            </a:r>
          </a:p>
        </p:txBody>
      </p:sp>
      <p:sp>
        <p:nvSpPr>
          <p:cNvPr id="3" name="Content Placeholder 2"/>
          <p:cNvSpPr>
            <a:spLocks noGrp="1"/>
          </p:cNvSpPr>
          <p:nvPr>
            <p:ph idx="1"/>
          </p:nvPr>
        </p:nvSpPr>
        <p:spPr>
          <a:xfrm>
            <a:off x="1097280" y="1260764"/>
            <a:ext cx="10058400" cy="4608330"/>
          </a:xfrm>
        </p:spPr>
        <p:txBody>
          <a:bodyPr>
            <a:normAutofit fontScale="92500" lnSpcReduction="10000"/>
          </a:bodyPr>
          <a:lstStyle/>
          <a:p>
            <a:r>
              <a:rPr lang="en-US" sz="2800" dirty="0"/>
              <a:t>Boundary scan cells </a:t>
            </a:r>
            <a:r>
              <a:rPr lang="en-US" sz="2800" dirty="0" smtClean="0"/>
              <a:t>can </a:t>
            </a:r>
            <a:r>
              <a:rPr lang="en-US" sz="2800" dirty="0"/>
              <a:t>operate in two modes</a:t>
            </a:r>
            <a:r>
              <a:rPr lang="en-US" sz="2800" dirty="0" smtClean="0"/>
              <a:t>.</a:t>
            </a:r>
          </a:p>
          <a:p>
            <a:r>
              <a:rPr lang="en-US" sz="2800" dirty="0" smtClean="0"/>
              <a:t> </a:t>
            </a:r>
            <a:r>
              <a:rPr lang="en-US" sz="2800" dirty="0"/>
              <a:t>In their </a:t>
            </a:r>
            <a:r>
              <a:rPr lang="en-US" sz="2800" dirty="0">
                <a:solidFill>
                  <a:srgbClr val="FF0000"/>
                </a:solidFill>
              </a:rPr>
              <a:t>functional mode </a:t>
            </a:r>
            <a:r>
              <a:rPr lang="en-US" sz="2800" dirty="0"/>
              <a:t>they have no effect on the operation </a:t>
            </a:r>
            <a:r>
              <a:rPr lang="en-US" sz="2800" dirty="0" smtClean="0"/>
              <a:t>of the </a:t>
            </a:r>
            <a:r>
              <a:rPr lang="en-US" sz="2800" dirty="0"/>
              <a:t>device – this is the mode in which they operate when the board is running normally</a:t>
            </a:r>
            <a:r>
              <a:rPr lang="en-US" sz="2800" dirty="0" smtClean="0"/>
              <a:t>.</a:t>
            </a:r>
          </a:p>
          <a:p>
            <a:r>
              <a:rPr lang="en-US" sz="2800" dirty="0" smtClean="0"/>
              <a:t> </a:t>
            </a:r>
            <a:r>
              <a:rPr lang="en-US" sz="2800" dirty="0"/>
              <a:t>In their </a:t>
            </a:r>
            <a:r>
              <a:rPr lang="en-US" sz="2800" dirty="0">
                <a:solidFill>
                  <a:srgbClr val="FF0000"/>
                </a:solidFill>
              </a:rPr>
              <a:t>test mode </a:t>
            </a:r>
            <a:r>
              <a:rPr lang="en-US" sz="2800" dirty="0"/>
              <a:t>they </a:t>
            </a:r>
            <a:r>
              <a:rPr lang="en-US" sz="2800" dirty="0" smtClean="0"/>
              <a:t>disconnect the </a:t>
            </a:r>
            <a:r>
              <a:rPr lang="en-US" sz="2800" dirty="0"/>
              <a:t>functional core of the device from the pins</a:t>
            </a:r>
            <a:r>
              <a:rPr lang="en-US" sz="2800" dirty="0" smtClean="0"/>
              <a:t>.</a:t>
            </a:r>
          </a:p>
          <a:p>
            <a:r>
              <a:rPr lang="en-US" sz="2800" dirty="0" smtClean="0"/>
              <a:t>Disconnecting </a:t>
            </a:r>
            <a:r>
              <a:rPr lang="en-US" sz="2800" dirty="0"/>
              <a:t>the control of the pins from the functionality of the enabled device makes boundary scan test </a:t>
            </a:r>
            <a:r>
              <a:rPr lang="en-US" sz="2800" dirty="0" smtClean="0"/>
              <a:t>development significantly </a:t>
            </a:r>
            <a:r>
              <a:rPr lang="en-US" sz="2800" dirty="0"/>
              <a:t>easier than traditional functional test as no device configuration or booting is required to use the pins</a:t>
            </a:r>
          </a:p>
        </p:txBody>
      </p:sp>
    </p:spTree>
    <p:extLst>
      <p:ext uri="{BB962C8B-B14F-4D97-AF65-F5344CB8AC3E}">
        <p14:creationId xmlns:p14="http://schemas.microsoft.com/office/powerpoint/2010/main" val="1201008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solidFill>
                  <a:srgbClr val="FF0000"/>
                </a:solidFill>
              </a:rPr>
              <a:t>Testing the Application </a:t>
            </a:r>
            <a:endParaRPr lang="en-US" dirty="0">
              <a:solidFill>
                <a:srgbClr val="FF0000"/>
              </a:solidFill>
            </a:endParaRPr>
          </a:p>
        </p:txBody>
      </p:sp>
      <p:sp>
        <p:nvSpPr>
          <p:cNvPr id="5" name="Text Placeholder 4"/>
          <p:cNvSpPr>
            <a:spLocks noGrp="1"/>
          </p:cNvSpPr>
          <p:nvPr>
            <p:ph type="body" idx="1"/>
          </p:nvPr>
        </p:nvSpPr>
        <p:spPr/>
        <p:txBody>
          <a:bodyPr>
            <a:normAutofit/>
          </a:bodyPr>
          <a:lstStyle/>
          <a:p>
            <a:r>
              <a:rPr lang="en-US" sz="3200" b="1" dirty="0" smtClean="0"/>
              <a:t>DEBUGGING</a:t>
            </a:r>
            <a:endParaRPr lang="en-US" sz="3200" b="1" dirty="0"/>
          </a:p>
        </p:txBody>
      </p:sp>
    </p:spTree>
    <p:extLst>
      <p:ext uri="{BB962C8B-B14F-4D97-AF65-F5344CB8AC3E}">
        <p14:creationId xmlns:p14="http://schemas.microsoft.com/office/powerpoint/2010/main" val="33856790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JTAG and SWD</a:t>
            </a:r>
            <a:endParaRPr lang="en-US" dirty="0"/>
          </a:p>
        </p:txBody>
      </p:sp>
      <p:sp>
        <p:nvSpPr>
          <p:cNvPr id="3" name="Content Placeholder 2"/>
          <p:cNvSpPr>
            <a:spLocks noGrp="1"/>
          </p:cNvSpPr>
          <p:nvPr>
            <p:ph idx="1"/>
          </p:nvPr>
        </p:nvSpPr>
        <p:spPr>
          <a:xfrm>
            <a:off x="720436" y="1845734"/>
            <a:ext cx="10435244" cy="4023360"/>
          </a:xfrm>
        </p:spPr>
        <p:txBody>
          <a:bodyPr>
            <a:normAutofit/>
          </a:bodyPr>
          <a:lstStyle/>
          <a:p>
            <a:pPr>
              <a:buFont typeface="Wingdings" panose="05000000000000000000" pitchFamily="2" charset="2"/>
              <a:buChar char="§"/>
            </a:pPr>
            <a:r>
              <a:rPr lang="en-US" sz="2800" dirty="0" smtClean="0"/>
              <a:t> </a:t>
            </a:r>
            <a:r>
              <a:rPr lang="en-US" sz="2800" dirty="0"/>
              <a:t>Serial Wire Debug (SWD</a:t>
            </a:r>
            <a:r>
              <a:rPr lang="en-US" sz="2800" dirty="0" smtClean="0"/>
              <a:t>) is </a:t>
            </a:r>
            <a:r>
              <a:rPr lang="en-US" sz="2800" dirty="0"/>
              <a:t>an ARM specific protocol designed specifically for micro debugging. </a:t>
            </a:r>
            <a:endParaRPr lang="en-US" sz="2800" dirty="0" smtClean="0"/>
          </a:p>
          <a:p>
            <a:pPr>
              <a:buFont typeface="Wingdings" panose="05000000000000000000" pitchFamily="2" charset="2"/>
              <a:buChar char="§"/>
            </a:pPr>
            <a:r>
              <a:rPr lang="en-US" sz="2800" dirty="0"/>
              <a:t> </a:t>
            </a:r>
            <a:r>
              <a:rPr lang="en-US" sz="2800" dirty="0" smtClean="0"/>
              <a:t> JTAG </a:t>
            </a:r>
            <a:r>
              <a:rPr lang="en-US" sz="2800" dirty="0"/>
              <a:t>(Joint Test Action Group) was designed largely for chip and board testing</a:t>
            </a:r>
            <a:r>
              <a:rPr lang="en-US" sz="2800" dirty="0" smtClean="0"/>
              <a:t>.</a:t>
            </a:r>
          </a:p>
          <a:p>
            <a:pPr>
              <a:buFont typeface="Wingdings" panose="05000000000000000000" pitchFamily="2" charset="2"/>
              <a:buChar char="§"/>
            </a:pPr>
            <a:r>
              <a:rPr lang="en-US" sz="2800" dirty="0" smtClean="0"/>
              <a:t> </a:t>
            </a:r>
            <a:r>
              <a:rPr lang="en-US" sz="2800" dirty="0"/>
              <a:t>It is used for boundary scans, checking faults in </a:t>
            </a:r>
            <a:r>
              <a:rPr lang="en-US" sz="2800" dirty="0" smtClean="0"/>
              <a:t>chips/boards </a:t>
            </a:r>
            <a:r>
              <a:rPr lang="en-US" sz="2800" dirty="0"/>
              <a:t>in production</a:t>
            </a:r>
            <a:r>
              <a:rPr lang="en-US" sz="2800" dirty="0" smtClean="0"/>
              <a:t>.</a:t>
            </a:r>
          </a:p>
          <a:p>
            <a:pPr>
              <a:buFont typeface="Wingdings" panose="05000000000000000000" pitchFamily="2" charset="2"/>
              <a:buChar char="§"/>
            </a:pPr>
            <a:r>
              <a:rPr lang="en-US" sz="2800" dirty="0" smtClean="0"/>
              <a:t> </a:t>
            </a:r>
            <a:r>
              <a:rPr lang="en-US" sz="2800" dirty="0"/>
              <a:t>Debugging and flashing micros was an evolution in its application over time</a:t>
            </a:r>
          </a:p>
        </p:txBody>
      </p:sp>
    </p:spTree>
    <p:extLst>
      <p:ext uri="{BB962C8B-B14F-4D97-AF65-F5344CB8AC3E}">
        <p14:creationId xmlns:p14="http://schemas.microsoft.com/office/powerpoint/2010/main" val="22231475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301261" y="887535"/>
            <a:ext cx="10058400" cy="5275263"/>
          </a:xfrm>
        </p:spPr>
        <p:txBody>
          <a:bodyPr>
            <a:normAutofit fontScale="92500" lnSpcReduction="20000"/>
          </a:bodyPr>
          <a:lstStyle/>
          <a:p>
            <a:r>
              <a:rPr lang="en-US" sz="2800" dirty="0"/>
              <a:t>ARM provides a built-in debugging port called the DAP or the debug access port. </a:t>
            </a:r>
            <a:endParaRPr lang="en-US" sz="2800" dirty="0" smtClean="0"/>
          </a:p>
          <a:p>
            <a:r>
              <a:rPr lang="en-US" sz="2800" dirty="0" smtClean="0"/>
              <a:t>This </a:t>
            </a:r>
            <a:r>
              <a:rPr lang="en-US" sz="2800"/>
              <a:t>allows </a:t>
            </a:r>
            <a:r>
              <a:rPr lang="en-US" sz="2800" smtClean="0"/>
              <a:t>users </a:t>
            </a:r>
            <a:r>
              <a:rPr lang="en-US" sz="2800" dirty="0"/>
              <a:t>to control many aspects of the CPU</a:t>
            </a:r>
            <a:r>
              <a:rPr lang="en-US" sz="2800" dirty="0" smtClean="0"/>
              <a:t>.</a:t>
            </a:r>
          </a:p>
          <a:p>
            <a:r>
              <a:rPr lang="en-US" sz="2800" dirty="0" smtClean="0"/>
              <a:t> </a:t>
            </a:r>
            <a:r>
              <a:rPr lang="en-US" sz="2800" dirty="0"/>
              <a:t>This port also provides support for multiple debugging interface standards including JTAG and Serial Wire Debug or SWD. </a:t>
            </a:r>
            <a:endParaRPr lang="en-US" sz="2800" dirty="0" smtClean="0"/>
          </a:p>
          <a:p>
            <a:r>
              <a:rPr lang="en-US" sz="2800" dirty="0" smtClean="0"/>
              <a:t>Depending </a:t>
            </a:r>
            <a:r>
              <a:rPr lang="en-US" sz="2800" dirty="0"/>
              <a:t>on the debugger, there can be multitude of supporting features. </a:t>
            </a:r>
            <a:endParaRPr lang="en-US" sz="2800" dirty="0" smtClean="0"/>
          </a:p>
          <a:p>
            <a:pPr lvl="1">
              <a:buFont typeface="Wingdings" panose="05000000000000000000" pitchFamily="2" charset="2"/>
              <a:buChar char="Ø"/>
            </a:pPr>
            <a:r>
              <a:rPr lang="en-US" sz="2400" dirty="0" smtClean="0"/>
              <a:t>ability </a:t>
            </a:r>
            <a:r>
              <a:rPr lang="en-US" sz="2400" dirty="0"/>
              <a:t>to set breakpoints and watch </a:t>
            </a:r>
            <a:r>
              <a:rPr lang="en-US" sz="2400" dirty="0" smtClean="0"/>
              <a:t>points</a:t>
            </a:r>
            <a:endParaRPr lang="en-US" sz="2400" dirty="0"/>
          </a:p>
          <a:p>
            <a:pPr lvl="1">
              <a:buFont typeface="Wingdings" panose="05000000000000000000" pitchFamily="2" charset="2"/>
              <a:buChar char="Ø"/>
            </a:pPr>
            <a:r>
              <a:rPr lang="en-US" sz="2400" dirty="0" smtClean="0"/>
              <a:t> inspect memory</a:t>
            </a:r>
          </a:p>
          <a:p>
            <a:pPr lvl="1">
              <a:buFont typeface="Wingdings" panose="05000000000000000000" pitchFamily="2" charset="2"/>
              <a:buChar char="Ø"/>
            </a:pPr>
            <a:r>
              <a:rPr lang="en-US" sz="2400" dirty="0" smtClean="0"/>
              <a:t> </a:t>
            </a:r>
            <a:r>
              <a:rPr lang="en-US" sz="2400" dirty="0"/>
              <a:t>read and write to the peripheral </a:t>
            </a:r>
            <a:r>
              <a:rPr lang="en-US" sz="2400" dirty="0" smtClean="0"/>
              <a:t>registers</a:t>
            </a:r>
          </a:p>
          <a:p>
            <a:pPr lvl="1">
              <a:buFont typeface="Wingdings" panose="05000000000000000000" pitchFamily="2" charset="2"/>
              <a:buChar char="Ø"/>
            </a:pPr>
            <a:r>
              <a:rPr lang="en-US" sz="2400" dirty="0" smtClean="0"/>
              <a:t> </a:t>
            </a:r>
            <a:r>
              <a:rPr lang="en-US" sz="2400" dirty="0"/>
              <a:t>inspect assembly and even monitor </a:t>
            </a:r>
            <a:endParaRPr lang="en-US" sz="2400" dirty="0" smtClean="0"/>
          </a:p>
          <a:p>
            <a:pPr lvl="1">
              <a:buFont typeface="Wingdings" panose="05000000000000000000" pitchFamily="2" charset="2"/>
              <a:buChar char="Ø"/>
            </a:pPr>
            <a:r>
              <a:rPr lang="en-US" sz="2400" dirty="0" smtClean="0"/>
              <a:t>stack </a:t>
            </a:r>
            <a:r>
              <a:rPr lang="en-US" sz="2400" dirty="0"/>
              <a:t>trace. </a:t>
            </a:r>
          </a:p>
          <a:p>
            <a:endParaRPr lang="en-US" dirty="0"/>
          </a:p>
        </p:txBody>
      </p:sp>
    </p:spTree>
    <p:extLst>
      <p:ext uri="{BB962C8B-B14F-4D97-AF65-F5344CB8AC3E}">
        <p14:creationId xmlns:p14="http://schemas.microsoft.com/office/powerpoint/2010/main" val="2036599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1001870"/>
          </a:xfrm>
        </p:spPr>
        <p:txBody>
          <a:bodyPr/>
          <a:lstStyle/>
          <a:p>
            <a:r>
              <a:rPr lang="en-US" dirty="0" smtClean="0"/>
              <a:t>Breakpoints and Watch points</a:t>
            </a:r>
            <a:endParaRPr lang="en-US" dirty="0"/>
          </a:p>
        </p:txBody>
      </p:sp>
      <p:sp>
        <p:nvSpPr>
          <p:cNvPr id="3" name="Content Placeholder 2"/>
          <p:cNvSpPr>
            <a:spLocks noGrp="1"/>
          </p:cNvSpPr>
          <p:nvPr>
            <p:ph idx="1"/>
          </p:nvPr>
        </p:nvSpPr>
        <p:spPr>
          <a:xfrm>
            <a:off x="913974" y="787539"/>
            <a:ext cx="10058400" cy="5554646"/>
          </a:xfrm>
        </p:spPr>
        <p:txBody>
          <a:bodyPr>
            <a:noAutofit/>
          </a:bodyPr>
          <a:lstStyle/>
          <a:p>
            <a:pPr marL="0" indent="0">
              <a:buNone/>
            </a:pPr>
            <a:r>
              <a:rPr lang="en-US" sz="2400" dirty="0" smtClean="0"/>
              <a:t>. </a:t>
            </a:r>
            <a:r>
              <a:rPr lang="en-US" sz="2400" dirty="0">
                <a:solidFill>
                  <a:srgbClr val="C00000"/>
                </a:solidFill>
              </a:rPr>
              <a:t>Breakpoints </a:t>
            </a:r>
            <a:endParaRPr lang="en-US" sz="2400" dirty="0" smtClean="0">
              <a:solidFill>
                <a:srgbClr val="C00000"/>
              </a:solidFill>
            </a:endParaRPr>
          </a:p>
          <a:p>
            <a:pPr lvl="1"/>
            <a:r>
              <a:rPr lang="en-US" sz="2000" dirty="0"/>
              <a:t>Breakpoints </a:t>
            </a:r>
            <a:r>
              <a:rPr lang="en-US" sz="2000" dirty="0" smtClean="0"/>
              <a:t>are </a:t>
            </a:r>
            <a:r>
              <a:rPr lang="en-US" sz="2000" dirty="0"/>
              <a:t>extremely valuable for inspecting the processor state at any point in time. </a:t>
            </a:r>
            <a:endParaRPr lang="en-US" sz="2000" dirty="0" smtClean="0"/>
          </a:p>
          <a:p>
            <a:pPr lvl="1"/>
            <a:r>
              <a:rPr lang="en-US" sz="2000" dirty="0" smtClean="0"/>
              <a:t>The </a:t>
            </a:r>
            <a:r>
              <a:rPr lang="en-US" sz="2000" dirty="0"/>
              <a:t>processor is prevented from moving onto the next instruction once it hits a breakpoint</a:t>
            </a:r>
            <a:r>
              <a:rPr lang="en-US" sz="2000" dirty="0" smtClean="0"/>
              <a:t>.</a:t>
            </a:r>
          </a:p>
          <a:p>
            <a:pPr marL="201168" lvl="1" indent="0">
              <a:buNone/>
            </a:pPr>
            <a:r>
              <a:rPr lang="en-US" sz="2000" dirty="0">
                <a:solidFill>
                  <a:srgbClr val="C00000"/>
                </a:solidFill>
              </a:rPr>
              <a:t>Watch points</a:t>
            </a:r>
            <a:endParaRPr lang="en-US" sz="2000" dirty="0" smtClean="0">
              <a:solidFill>
                <a:srgbClr val="C00000"/>
              </a:solidFill>
            </a:endParaRPr>
          </a:p>
          <a:p>
            <a:pPr lvl="1"/>
            <a:r>
              <a:rPr lang="en-US" sz="2000" b="1" dirty="0"/>
              <a:t>A </a:t>
            </a:r>
            <a:r>
              <a:rPr lang="en-US" sz="2000" b="1" dirty="0" err="1"/>
              <a:t>watchpoint</a:t>
            </a:r>
            <a:r>
              <a:rPr lang="en-US" sz="2000" b="1" dirty="0"/>
              <a:t> is similar to a breakpoint, but it is the address of a data access that is monitored rather than an instruction being executed</a:t>
            </a:r>
            <a:r>
              <a:rPr lang="en-US" sz="2000" dirty="0" smtClean="0"/>
              <a:t>.</a:t>
            </a:r>
          </a:p>
          <a:p>
            <a:pPr lvl="1"/>
            <a:r>
              <a:rPr lang="en-US" sz="2000" dirty="0" smtClean="0"/>
              <a:t>Watch </a:t>
            </a:r>
            <a:r>
              <a:rPr lang="en-US" sz="2000" dirty="0"/>
              <a:t>points are </a:t>
            </a:r>
            <a:r>
              <a:rPr lang="en-US" sz="2000" dirty="0" smtClean="0"/>
              <a:t>used </a:t>
            </a:r>
            <a:r>
              <a:rPr lang="en-US" sz="2000" dirty="0"/>
              <a:t>to create a breakpoint in the processor when a specific value of a variable or expression changes</a:t>
            </a:r>
            <a:r>
              <a:rPr lang="en-US" sz="2000" dirty="0" smtClean="0"/>
              <a:t>. </a:t>
            </a:r>
            <a:r>
              <a:rPr lang="en-US" sz="2000" dirty="0"/>
              <a:t>This could happen at any point during </a:t>
            </a:r>
            <a:r>
              <a:rPr lang="en-US" sz="2000" dirty="0" smtClean="0"/>
              <a:t>the </a:t>
            </a:r>
            <a:r>
              <a:rPr lang="en-US" sz="2000" dirty="0"/>
              <a:t>program</a:t>
            </a:r>
            <a:r>
              <a:rPr lang="en-US" sz="2000" dirty="0" smtClean="0"/>
              <a:t>.</a:t>
            </a:r>
          </a:p>
          <a:p>
            <a:r>
              <a:rPr lang="en-US" sz="2000" dirty="0" smtClean="0">
                <a:solidFill>
                  <a:srgbClr val="C00000"/>
                </a:solidFill>
              </a:rPr>
              <a:t>When using breakpoints </a:t>
            </a:r>
            <a:r>
              <a:rPr lang="en-US" sz="2000" dirty="0">
                <a:solidFill>
                  <a:srgbClr val="C00000"/>
                </a:solidFill>
              </a:rPr>
              <a:t>or watch points </a:t>
            </a:r>
            <a:r>
              <a:rPr lang="en-US" sz="2000" dirty="0" smtClean="0">
                <a:solidFill>
                  <a:srgbClr val="C00000"/>
                </a:solidFill>
              </a:rPr>
              <a:t>,  </a:t>
            </a:r>
            <a:r>
              <a:rPr lang="en-US" sz="2000" dirty="0">
                <a:solidFill>
                  <a:srgbClr val="C00000"/>
                </a:solidFill>
              </a:rPr>
              <a:t>if </a:t>
            </a:r>
            <a:r>
              <a:rPr lang="en-US" sz="2000" dirty="0" smtClean="0">
                <a:solidFill>
                  <a:srgbClr val="C00000"/>
                </a:solidFill>
              </a:rPr>
              <a:t>the </a:t>
            </a:r>
            <a:r>
              <a:rPr lang="en-US" sz="2000" dirty="0">
                <a:solidFill>
                  <a:srgbClr val="C00000"/>
                </a:solidFill>
              </a:rPr>
              <a:t>system is receiving data or information from a external source </a:t>
            </a:r>
            <a:r>
              <a:rPr lang="en-US" sz="2000" dirty="0" smtClean="0">
                <a:solidFill>
                  <a:srgbClr val="C00000"/>
                </a:solidFill>
              </a:rPr>
              <a:t>, the </a:t>
            </a:r>
            <a:r>
              <a:rPr lang="en-US" sz="2000" dirty="0">
                <a:solidFill>
                  <a:srgbClr val="C00000"/>
                </a:solidFill>
              </a:rPr>
              <a:t>processor is paused </a:t>
            </a:r>
            <a:r>
              <a:rPr lang="en-US" sz="2000" dirty="0" smtClean="0">
                <a:solidFill>
                  <a:srgbClr val="C00000"/>
                </a:solidFill>
              </a:rPr>
              <a:t>during that time , </a:t>
            </a:r>
            <a:r>
              <a:rPr lang="en-US" sz="2000" dirty="0">
                <a:solidFill>
                  <a:srgbClr val="C00000"/>
                </a:solidFill>
              </a:rPr>
              <a:t>it is likely </a:t>
            </a:r>
            <a:r>
              <a:rPr lang="en-US" sz="2000" dirty="0" smtClean="0">
                <a:solidFill>
                  <a:srgbClr val="C00000"/>
                </a:solidFill>
              </a:rPr>
              <a:t>that data will be missed .</a:t>
            </a:r>
          </a:p>
          <a:p>
            <a:r>
              <a:rPr lang="en-US" sz="2000" dirty="0" smtClean="0">
                <a:solidFill>
                  <a:srgbClr val="C00000"/>
                </a:solidFill>
              </a:rPr>
              <a:t> </a:t>
            </a:r>
            <a:r>
              <a:rPr lang="en-US" sz="2000" dirty="0">
                <a:solidFill>
                  <a:srgbClr val="C00000"/>
                </a:solidFill>
              </a:rPr>
              <a:t>This is because the normal operation of the microcontroller is likely handling the incoming event.</a:t>
            </a:r>
          </a:p>
        </p:txBody>
      </p:sp>
    </p:spTree>
    <p:extLst>
      <p:ext uri="{BB962C8B-B14F-4D97-AF65-F5344CB8AC3E}">
        <p14:creationId xmlns:p14="http://schemas.microsoft.com/office/powerpoint/2010/main" val="2304781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82980" y="938182"/>
            <a:ext cx="10058400" cy="2238772"/>
          </a:xfrm>
        </p:spPr>
        <p:txBody>
          <a:bodyPr/>
          <a:lstStyle/>
          <a:p>
            <a:r>
              <a:rPr lang="en-US" b="1" dirty="0" smtClean="0"/>
              <a:t>Debugger</a:t>
            </a:r>
            <a:endParaRPr lang="en-US" b="1" dirty="0"/>
          </a:p>
        </p:txBody>
      </p:sp>
      <p:sp>
        <p:nvSpPr>
          <p:cNvPr id="3" name="Subtitle 2"/>
          <p:cNvSpPr>
            <a:spLocks noGrp="1"/>
          </p:cNvSpPr>
          <p:nvPr>
            <p:ph type="subTitle" idx="1"/>
          </p:nvPr>
        </p:nvSpPr>
        <p:spPr>
          <a:xfrm>
            <a:off x="2214074" y="3347164"/>
            <a:ext cx="8915399" cy="2608159"/>
          </a:xfrm>
        </p:spPr>
        <p:txBody>
          <a:bodyPr>
            <a:noAutofit/>
          </a:bodyPr>
          <a:lstStyle/>
          <a:p>
            <a:r>
              <a:rPr lang="en-US" sz="2800" dirty="0"/>
              <a:t>A Debugger or debugging tool is a computer program that is used to test and debug other programs. ..</a:t>
            </a:r>
          </a:p>
          <a:p>
            <a:endParaRPr lang="en-US" sz="2800" b="1" dirty="0"/>
          </a:p>
        </p:txBody>
      </p:sp>
    </p:spTree>
    <p:extLst>
      <p:ext uri="{BB962C8B-B14F-4D97-AF65-F5344CB8AC3E}">
        <p14:creationId xmlns:p14="http://schemas.microsoft.com/office/powerpoint/2010/main" val="282437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52927" y="717386"/>
            <a:ext cx="3027677" cy="1822392"/>
          </a:xfrm>
          <a:prstGeom prst="rect">
            <a:avLst/>
          </a:prstGeom>
        </p:spPr>
      </p:pic>
      <p:sp>
        <p:nvSpPr>
          <p:cNvPr id="2" name="Title 1"/>
          <p:cNvSpPr>
            <a:spLocks noGrp="1"/>
          </p:cNvSpPr>
          <p:nvPr>
            <p:ph type="title"/>
          </p:nvPr>
        </p:nvSpPr>
        <p:spPr>
          <a:xfrm>
            <a:off x="1655079" y="402081"/>
            <a:ext cx="8911687" cy="1280890"/>
          </a:xfrm>
        </p:spPr>
        <p:txBody>
          <a:bodyPr/>
          <a:lstStyle/>
          <a:p>
            <a:r>
              <a:rPr lang="en-US" dirty="0"/>
              <a:t>DEBUGGING THE EMBEDDED </a:t>
            </a:r>
            <a:r>
              <a:rPr lang="en-US" dirty="0"/>
              <a:t>SOFTWARE</a:t>
            </a:r>
            <a:br>
              <a:rPr lang="en-US" dirty="0"/>
            </a:br>
            <a:r>
              <a:rPr lang="en-US" dirty="0"/>
              <a:t>Challenges in Microcontroller </a:t>
            </a:r>
            <a:r>
              <a:rPr lang="en-US" dirty="0" err="1" smtClean="0"/>
              <a:t>env</a:t>
            </a:r>
            <a:r>
              <a:rPr lang="en-US" dirty="0" smtClean="0"/>
              <a:t>..</a:t>
            </a:r>
            <a:endParaRPr lang="en-US" dirty="0"/>
          </a:p>
        </p:txBody>
      </p:sp>
      <p:sp>
        <p:nvSpPr>
          <p:cNvPr id="3" name="Content Placeholder 2"/>
          <p:cNvSpPr>
            <a:spLocks noGrp="1"/>
          </p:cNvSpPr>
          <p:nvPr>
            <p:ph idx="1"/>
          </p:nvPr>
        </p:nvSpPr>
        <p:spPr>
          <a:xfrm>
            <a:off x="1097280" y="1628582"/>
            <a:ext cx="8949397" cy="4675236"/>
          </a:xfrm>
        </p:spPr>
        <p:txBody>
          <a:bodyPr>
            <a:normAutofit/>
          </a:bodyPr>
          <a:lstStyle/>
          <a:p>
            <a:endParaRPr lang="en-US" sz="2400" dirty="0" smtClean="0"/>
          </a:p>
          <a:p>
            <a:pPr algn="just">
              <a:buFont typeface="Wingdings" panose="05000000000000000000" pitchFamily="2" charset="2"/>
              <a:buChar char="Ø"/>
            </a:pPr>
            <a:r>
              <a:rPr lang="en-US" sz="2800" dirty="0" smtClean="0"/>
              <a:t>Debugging </a:t>
            </a:r>
            <a:r>
              <a:rPr lang="en-US" sz="2800" dirty="0"/>
              <a:t>is </a:t>
            </a:r>
            <a:r>
              <a:rPr lang="en-US" sz="2800" b="1" dirty="0"/>
              <a:t>the process of eliminating the bugs/errors in software</a:t>
            </a:r>
            <a:r>
              <a:rPr lang="en-US" sz="2800" dirty="0"/>
              <a:t>. </a:t>
            </a:r>
            <a:endParaRPr lang="en-US" sz="2800" dirty="0" smtClean="0"/>
          </a:p>
          <a:p>
            <a:pPr algn="just">
              <a:buFont typeface="Wingdings" panose="05000000000000000000" pitchFamily="2" charset="2"/>
              <a:buChar char="Ø"/>
            </a:pPr>
            <a:r>
              <a:rPr lang="en-US" sz="2800" dirty="0" smtClean="0">
                <a:solidFill>
                  <a:srgbClr val="FF0000"/>
                </a:solidFill>
              </a:rPr>
              <a:t>However</a:t>
            </a:r>
            <a:r>
              <a:rPr lang="en-US" sz="2800" dirty="0">
                <a:solidFill>
                  <a:srgbClr val="FF0000"/>
                </a:solidFill>
              </a:rPr>
              <a:t>, the difficulty in case of embedded systems is to find out the bug/ error itself.</a:t>
            </a:r>
          </a:p>
          <a:p>
            <a:pPr algn="just">
              <a:buFont typeface="Wingdings" panose="05000000000000000000" pitchFamily="2" charset="2"/>
              <a:buChar char="Ø"/>
            </a:pPr>
            <a:r>
              <a:rPr lang="en-US" sz="2800" dirty="0"/>
              <a:t>Input values are </a:t>
            </a:r>
            <a:r>
              <a:rPr lang="en-US" sz="2800" dirty="0" smtClean="0"/>
              <a:t>totally dependent </a:t>
            </a:r>
            <a:r>
              <a:rPr lang="en-US" sz="2800" dirty="0"/>
              <a:t>of real world events or </a:t>
            </a:r>
            <a:r>
              <a:rPr lang="en-US" sz="2800" dirty="0" smtClean="0"/>
              <a:t>time </a:t>
            </a:r>
            <a:endParaRPr lang="en-US" sz="2800" dirty="0"/>
          </a:p>
          <a:p>
            <a:pPr algn="just">
              <a:buFont typeface="Wingdings" panose="05000000000000000000" pitchFamily="2" charset="2"/>
              <a:buChar char="Ø"/>
            </a:pPr>
            <a:r>
              <a:rPr lang="en-US" sz="2800" dirty="0"/>
              <a:t>This often reveals unexpected operation when an input goes to full scale</a:t>
            </a:r>
          </a:p>
          <a:p>
            <a:endParaRPr lang="en-US" sz="2800" dirty="0"/>
          </a:p>
        </p:txBody>
      </p:sp>
    </p:spTree>
    <p:extLst>
      <p:ext uri="{BB962C8B-B14F-4D97-AF65-F5344CB8AC3E}">
        <p14:creationId xmlns:p14="http://schemas.microsoft.com/office/powerpoint/2010/main" val="286176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6203" y="239711"/>
            <a:ext cx="8773551" cy="979489"/>
          </a:xfrm>
        </p:spPr>
        <p:txBody>
          <a:bodyPr>
            <a:normAutofit fontScale="90000"/>
          </a:bodyPr>
          <a:lstStyle/>
          <a:p>
            <a:r>
              <a:rPr lang="en-US" dirty="0"/>
              <a:t>DEBUGGING THE EMBEDDED SOFTWARE</a:t>
            </a:r>
            <a:br>
              <a:rPr lang="en-US" dirty="0"/>
            </a:br>
            <a:r>
              <a:rPr lang="en-US" dirty="0"/>
              <a:t>Challenges in Microcontroller </a:t>
            </a:r>
            <a:r>
              <a:rPr lang="en-US" dirty="0" err="1"/>
              <a:t>env</a:t>
            </a:r>
            <a:r>
              <a:rPr lang="en-US" dirty="0" smtClean="0"/>
              <a:t>..</a:t>
            </a:r>
            <a:endParaRPr lang="en-US" dirty="0"/>
          </a:p>
        </p:txBody>
      </p:sp>
      <p:sp>
        <p:nvSpPr>
          <p:cNvPr id="3" name="Content Placeholder 2"/>
          <p:cNvSpPr>
            <a:spLocks noGrp="1"/>
          </p:cNvSpPr>
          <p:nvPr>
            <p:ph idx="1"/>
          </p:nvPr>
        </p:nvSpPr>
        <p:spPr>
          <a:xfrm>
            <a:off x="1474575" y="1555590"/>
            <a:ext cx="9767858" cy="4610748"/>
          </a:xfrm>
        </p:spPr>
        <p:txBody>
          <a:bodyPr>
            <a:noAutofit/>
          </a:bodyPr>
          <a:lstStyle/>
          <a:p>
            <a:pPr algn="just">
              <a:lnSpc>
                <a:spcPct val="150000"/>
              </a:lnSpc>
            </a:pPr>
            <a:r>
              <a:rPr lang="en-US" sz="2400" dirty="0" smtClean="0"/>
              <a:t>In microcontrollers, </a:t>
            </a:r>
            <a:r>
              <a:rPr lang="en-US" sz="2400" dirty="0"/>
              <a:t>the contents of any RAM locations/variables are totally invisible during program execution</a:t>
            </a:r>
            <a:endParaRPr lang="en-US" sz="2400" dirty="0" smtClean="0"/>
          </a:p>
          <a:p>
            <a:pPr>
              <a:lnSpc>
                <a:spcPct val="150000"/>
              </a:lnSpc>
            </a:pPr>
            <a:r>
              <a:rPr lang="en-US" sz="2400" dirty="0" smtClean="0"/>
              <a:t>The </a:t>
            </a:r>
            <a:r>
              <a:rPr lang="en-US" sz="2400" dirty="0" smtClean="0">
                <a:solidFill>
                  <a:srgbClr val="C00000"/>
                </a:solidFill>
              </a:rPr>
              <a:t>lack of </a:t>
            </a:r>
            <a:r>
              <a:rPr lang="en-US" sz="2400" dirty="0">
                <a:solidFill>
                  <a:srgbClr val="C00000"/>
                </a:solidFill>
              </a:rPr>
              <a:t>real time </a:t>
            </a:r>
            <a:r>
              <a:rPr lang="en-US" sz="2400" dirty="0" smtClean="0">
                <a:solidFill>
                  <a:srgbClr val="C00000"/>
                </a:solidFill>
              </a:rPr>
              <a:t>inspection </a:t>
            </a:r>
            <a:r>
              <a:rPr lang="en-US" sz="2400" dirty="0"/>
              <a:t>inevitably alters the interaction between </a:t>
            </a:r>
            <a:r>
              <a:rPr lang="en-US" sz="2400" dirty="0" smtClean="0"/>
              <a:t>interrupt </a:t>
            </a:r>
            <a:r>
              <a:rPr lang="en-US" sz="2400" dirty="0"/>
              <a:t>and background routines so that critical regions may never be found. </a:t>
            </a:r>
          </a:p>
          <a:p>
            <a:pPr>
              <a:lnSpc>
                <a:spcPct val="150000"/>
              </a:lnSpc>
            </a:pPr>
            <a:r>
              <a:rPr lang="en-US" sz="2400" dirty="0" smtClean="0">
                <a:solidFill>
                  <a:srgbClr val="C00000"/>
                </a:solidFill>
              </a:rPr>
              <a:t>Static </a:t>
            </a:r>
            <a:r>
              <a:rPr lang="en-US" sz="2400" dirty="0">
                <a:solidFill>
                  <a:srgbClr val="C00000"/>
                </a:solidFill>
              </a:rPr>
              <a:t>analysis </a:t>
            </a:r>
            <a:r>
              <a:rPr lang="en-US" sz="2400" dirty="0"/>
              <a:t>of real time </a:t>
            </a:r>
            <a:r>
              <a:rPr lang="en-US" sz="2400" dirty="0" smtClean="0"/>
              <a:t>systems or </a:t>
            </a:r>
            <a:r>
              <a:rPr lang="en-US" sz="2400" dirty="0">
                <a:solidFill>
                  <a:srgbClr val="C00000"/>
                </a:solidFill>
              </a:rPr>
              <a:t>dynamic testing   </a:t>
            </a:r>
            <a:r>
              <a:rPr lang="en-US" sz="2400" dirty="0" smtClean="0">
                <a:solidFill>
                  <a:srgbClr val="C00000"/>
                </a:solidFill>
              </a:rPr>
              <a:t>???</a:t>
            </a:r>
          </a:p>
        </p:txBody>
      </p:sp>
    </p:spTree>
    <p:extLst>
      <p:ext uri="{BB962C8B-B14F-4D97-AF65-F5344CB8AC3E}">
        <p14:creationId xmlns:p14="http://schemas.microsoft.com/office/powerpoint/2010/main" val="1606531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for Debugging</a:t>
            </a:r>
          </a:p>
        </p:txBody>
      </p:sp>
      <p:sp>
        <p:nvSpPr>
          <p:cNvPr id="3" name="Content Placeholder 2"/>
          <p:cNvSpPr>
            <a:spLocks noGrp="1"/>
          </p:cNvSpPr>
          <p:nvPr>
            <p:ph idx="1"/>
          </p:nvPr>
        </p:nvSpPr>
        <p:spPr>
          <a:xfrm>
            <a:off x="890954" y="1582615"/>
            <a:ext cx="9851658" cy="4853354"/>
          </a:xfrm>
        </p:spPr>
        <p:txBody>
          <a:bodyPr>
            <a:noAutofit/>
          </a:bodyPr>
          <a:lstStyle/>
          <a:p>
            <a:pPr marL="0" indent="0">
              <a:buNone/>
            </a:pPr>
            <a:r>
              <a:rPr lang="en-US" sz="2800" dirty="0"/>
              <a:t>There are </a:t>
            </a:r>
            <a:r>
              <a:rPr lang="en-US" sz="2800" dirty="0">
                <a:solidFill>
                  <a:srgbClr val="FF0000"/>
                </a:solidFill>
              </a:rPr>
              <a:t>three requirements </a:t>
            </a:r>
            <a:r>
              <a:rPr lang="en-US" sz="2800" dirty="0"/>
              <a:t>for debugging an embedded or real-time system</a:t>
            </a:r>
            <a:r>
              <a:rPr lang="en-US" sz="2800" dirty="0" smtClean="0"/>
              <a:t>.</a:t>
            </a:r>
          </a:p>
          <a:p>
            <a:pPr>
              <a:buFont typeface="Wingdings" panose="05000000000000000000" pitchFamily="2" charset="2"/>
              <a:buChar char="Ø"/>
            </a:pPr>
            <a:r>
              <a:rPr lang="en-US" sz="2800" dirty="0" smtClean="0">
                <a:solidFill>
                  <a:srgbClr val="FF0000"/>
                </a:solidFill>
              </a:rPr>
              <a:t>Memory substitution : </a:t>
            </a:r>
            <a:r>
              <a:rPr lang="en-US" sz="2800" dirty="0"/>
              <a:t>Memory substitution is replacing ROM-based memory with RAM for rapid and easy code download, debug, and repair </a:t>
            </a:r>
            <a:r>
              <a:rPr lang="en-US" sz="2800" dirty="0" smtClean="0"/>
              <a:t>cycles</a:t>
            </a:r>
          </a:p>
          <a:p>
            <a:pPr>
              <a:buFont typeface="Wingdings" panose="05000000000000000000" pitchFamily="2" charset="2"/>
              <a:buChar char="Ø"/>
            </a:pPr>
            <a:r>
              <a:rPr lang="en-US" sz="2800" dirty="0">
                <a:solidFill>
                  <a:srgbClr val="FF0000"/>
                </a:solidFill>
              </a:rPr>
              <a:t>Run control : </a:t>
            </a:r>
            <a:r>
              <a:rPr lang="en-US" sz="2800" dirty="0"/>
              <a:t>ability to start, stop, peek the processor and memory</a:t>
            </a:r>
          </a:p>
          <a:p>
            <a:pPr>
              <a:buFont typeface="Wingdings" panose="05000000000000000000" pitchFamily="2" charset="2"/>
              <a:buChar char="Ø"/>
            </a:pPr>
            <a:r>
              <a:rPr lang="en-US" sz="2800" dirty="0" smtClean="0"/>
              <a:t> </a:t>
            </a:r>
            <a:r>
              <a:rPr lang="en-US" sz="2800" dirty="0" smtClean="0">
                <a:solidFill>
                  <a:srgbClr val="FF0000"/>
                </a:solidFill>
              </a:rPr>
              <a:t>Real </a:t>
            </a:r>
            <a:r>
              <a:rPr lang="en-US" sz="2800" dirty="0">
                <a:solidFill>
                  <a:srgbClr val="FF0000"/>
                </a:solidFill>
              </a:rPr>
              <a:t>time </a:t>
            </a:r>
            <a:r>
              <a:rPr lang="en-US" sz="2800" dirty="0" smtClean="0">
                <a:solidFill>
                  <a:srgbClr val="FF0000"/>
                </a:solidFill>
              </a:rPr>
              <a:t>analysis: </a:t>
            </a:r>
            <a:r>
              <a:rPr lang="en-US" sz="2800" dirty="0" smtClean="0"/>
              <a:t>Following </a:t>
            </a:r>
            <a:r>
              <a:rPr lang="en-US" sz="2800" dirty="0"/>
              <a:t>code flow in real time with real-time trace analysis</a:t>
            </a:r>
          </a:p>
        </p:txBody>
      </p:sp>
    </p:spTree>
    <p:extLst>
      <p:ext uri="{BB962C8B-B14F-4D97-AF65-F5344CB8AC3E}">
        <p14:creationId xmlns:p14="http://schemas.microsoft.com/office/powerpoint/2010/main" val="297388410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775</TotalTime>
  <Words>2015</Words>
  <Application>Microsoft Office PowerPoint</Application>
  <PresentationFormat>Widescreen</PresentationFormat>
  <Paragraphs>190</Paragraphs>
  <Slides>41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Arial</vt:lpstr>
      <vt:lpstr>Century Gothic</vt:lpstr>
      <vt:lpstr>Wingdings</vt:lpstr>
      <vt:lpstr>Wingdings 3</vt:lpstr>
      <vt:lpstr>Wisp</vt:lpstr>
      <vt:lpstr>Application development</vt:lpstr>
      <vt:lpstr>PowerPoint Presentation</vt:lpstr>
      <vt:lpstr>Application development and testing  </vt:lpstr>
      <vt:lpstr>Testing the Application </vt:lpstr>
      <vt:lpstr>Breakpoints and Watch points</vt:lpstr>
      <vt:lpstr>Debugger</vt:lpstr>
      <vt:lpstr>DEBUGGING THE EMBEDDED SOFTWARE Challenges in Microcontroller env..</vt:lpstr>
      <vt:lpstr>DEBUGGING THE EMBEDDED SOFTWARE Challenges in Microcontroller env..</vt:lpstr>
      <vt:lpstr>Requirements for Debugging</vt:lpstr>
      <vt:lpstr>Debugger in embedded system </vt:lpstr>
      <vt:lpstr>Debugging with Remote Debuggers</vt:lpstr>
      <vt:lpstr>Debugger in embedded system </vt:lpstr>
      <vt:lpstr>Debugging an embedded system</vt:lpstr>
      <vt:lpstr> Host-Target Approach </vt:lpstr>
      <vt:lpstr> Schematic Representation of a Host-Target System </vt:lpstr>
      <vt:lpstr>Host-Target System</vt:lpstr>
      <vt:lpstr>PowerPoint Presentation</vt:lpstr>
      <vt:lpstr>PowerPoint Presentation</vt:lpstr>
      <vt:lpstr>General debugging methods </vt:lpstr>
      <vt:lpstr>Debugging Tools</vt:lpstr>
      <vt:lpstr>Debugging with simulators </vt:lpstr>
      <vt:lpstr>In Circuit Emulator(ICE)</vt:lpstr>
      <vt:lpstr>Debugging with(In Circuit Emulator) ICE</vt:lpstr>
      <vt:lpstr>PowerPoint Presentation</vt:lpstr>
      <vt:lpstr>(In Circuit Debug) aka (BDM - Background Debug Mode</vt:lpstr>
      <vt:lpstr>PowerPoint Presentation</vt:lpstr>
      <vt:lpstr>(In Circuit Debug) aka (BDM - Background Debug Mode</vt:lpstr>
      <vt:lpstr>PowerPoint Presentation</vt:lpstr>
      <vt:lpstr>PowerPoint Presentation</vt:lpstr>
      <vt:lpstr>In Circuit Debugger (ICD) vs In Circuit Emulator (ICE)</vt:lpstr>
      <vt:lpstr>JTAG ( Joint Test Action Group)</vt:lpstr>
      <vt:lpstr>JTAG </vt:lpstr>
      <vt:lpstr>JTAG emulator</vt:lpstr>
      <vt:lpstr>JTAG Emulators</vt:lpstr>
      <vt:lpstr>JTAG in embedded system </vt:lpstr>
      <vt:lpstr>PowerPoint Presentation</vt:lpstr>
      <vt:lpstr>Boundary scan</vt:lpstr>
      <vt:lpstr>PowerPoint Presentation</vt:lpstr>
      <vt:lpstr>Boundary scan</vt:lpstr>
      <vt:lpstr>JTAG and SWD</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 development</dc:title>
  <dc:creator>Suganthi</dc:creator>
  <cp:lastModifiedBy>Suganthi</cp:lastModifiedBy>
  <cp:revision>30</cp:revision>
  <dcterms:created xsi:type="dcterms:W3CDTF">2022-10-12T06:10:50Z</dcterms:created>
  <dcterms:modified xsi:type="dcterms:W3CDTF">2022-10-28T07:49:58Z</dcterms:modified>
</cp:coreProperties>
</file>

<file path=docProps/thumbnail.jpeg>
</file>